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Roboto Slab"/>
      <p:regular r:id="rId57"/>
      <p:bold r:id="rId58"/>
    </p:embeddedFont>
    <p:embeddedFont>
      <p:font typeface="Roboto"/>
      <p:regular r:id="rId59"/>
      <p:bold r:id="rId60"/>
      <p:italic r:id="rId61"/>
      <p:boldItalic r:id="rId62"/>
    </p:embeddedFont>
    <p:embeddedFont>
      <p:font typeface="Open Sans SemiBold"/>
      <p:regular r:id="rId63"/>
      <p:bold r:id="rId64"/>
      <p:italic r:id="rId65"/>
      <p:boldItalic r:id="rId66"/>
    </p:embeddedFont>
    <p:embeddedFont>
      <p:font typeface="Helvetica Neue Light"/>
      <p:regular r:id="rId67"/>
      <p:bold r:id="rId68"/>
      <p:italic r:id="rId69"/>
      <p:boldItalic r:id="rId70"/>
    </p:embeddedFont>
    <p:embeddedFont>
      <p:font typeface="Open Sans Light"/>
      <p:regular r:id="rId71"/>
      <p:bold r:id="rId72"/>
      <p:italic r:id="rId73"/>
      <p:boldItalic r:id="rId74"/>
    </p:embeddedFont>
    <p:embeddedFont>
      <p:font typeface="Open Sans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">
          <p15:clr>
            <a:srgbClr val="9AA0A6"/>
          </p15:clr>
        </p15:guide>
        <p15:guide id="2" pos="518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"/>
        <p:guide pos="51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OpenSansLight-italic.fntdata"/><Relationship Id="rId72" Type="http://schemas.openxmlformats.org/officeDocument/2006/relationships/font" Target="fonts/OpenSansLight-bold.fntdata"/><Relationship Id="rId31" Type="http://schemas.openxmlformats.org/officeDocument/2006/relationships/slide" Target="slides/slide26.xml"/><Relationship Id="rId75" Type="http://schemas.openxmlformats.org/officeDocument/2006/relationships/font" Target="fonts/OpenSans-regular.fntdata"/><Relationship Id="rId30" Type="http://schemas.openxmlformats.org/officeDocument/2006/relationships/slide" Target="slides/slide25.xml"/><Relationship Id="rId74" Type="http://schemas.openxmlformats.org/officeDocument/2006/relationships/font" Target="fonts/OpenSansLight-boldItalic.fntdata"/><Relationship Id="rId33" Type="http://schemas.openxmlformats.org/officeDocument/2006/relationships/slide" Target="slides/slide28.xml"/><Relationship Id="rId77" Type="http://schemas.openxmlformats.org/officeDocument/2006/relationships/font" Target="fonts/OpenSans-italic.fntdata"/><Relationship Id="rId32" Type="http://schemas.openxmlformats.org/officeDocument/2006/relationships/slide" Target="slides/slide27.xml"/><Relationship Id="rId76" Type="http://schemas.openxmlformats.org/officeDocument/2006/relationships/font" Target="fonts/OpenSans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OpenSans-boldItalic.fntdata"/><Relationship Id="rId71" Type="http://schemas.openxmlformats.org/officeDocument/2006/relationships/font" Target="fonts/OpenSansLight-regular.fntdata"/><Relationship Id="rId70" Type="http://schemas.openxmlformats.org/officeDocument/2006/relationships/font" Target="fonts/HelveticaNeueLight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5.xml"/><Relationship Id="rId64" Type="http://schemas.openxmlformats.org/officeDocument/2006/relationships/font" Target="fonts/OpenSansSemiBold-bold.fntdata"/><Relationship Id="rId63" Type="http://schemas.openxmlformats.org/officeDocument/2006/relationships/font" Target="fonts/OpenSansSemiBold-regular.fntdata"/><Relationship Id="rId22" Type="http://schemas.openxmlformats.org/officeDocument/2006/relationships/slide" Target="slides/slide17.xml"/><Relationship Id="rId66" Type="http://schemas.openxmlformats.org/officeDocument/2006/relationships/font" Target="fonts/OpenSansSemiBold-boldItalic.fntdata"/><Relationship Id="rId21" Type="http://schemas.openxmlformats.org/officeDocument/2006/relationships/slide" Target="slides/slide16.xml"/><Relationship Id="rId65" Type="http://schemas.openxmlformats.org/officeDocument/2006/relationships/font" Target="fonts/OpenSansSemiBold-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Light-bold.fntdata"/><Relationship Id="rId23" Type="http://schemas.openxmlformats.org/officeDocument/2006/relationships/slide" Target="slides/slide18.xml"/><Relationship Id="rId67" Type="http://schemas.openxmlformats.org/officeDocument/2006/relationships/font" Target="fonts/HelveticaNeueLight-regular.fntdata"/><Relationship Id="rId60" Type="http://schemas.openxmlformats.org/officeDocument/2006/relationships/font" Target="fonts/Robo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regular.fntdata"/><Relationship Id="rId14" Type="http://schemas.openxmlformats.org/officeDocument/2006/relationships/slide" Target="slides/slide9.xml"/><Relationship Id="rId58" Type="http://schemas.openxmlformats.org/officeDocument/2006/relationships/font" Target="fonts/RobotoSlab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6ba813a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6ba813a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the context of application modernisation - monolith to microservices, distributed systems and large teams.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83dc793f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83dc793f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Our teams were able to build independently, but were forced to collaborate closely in order to ship;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We had to manage and pay for an exponential amount of environments, or wear the cost of additional developer idle time;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Our delivery pipeline has grown linearly in time resulting in batching changes together;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Batching has resulted in increased failure and defect rates;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Integration tests failure results in disproportionately more time debugging them;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Deployments are riskier than when we were continuously shipping the original monolith;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The role of “Tester” emerged, whose job was to manually test features in fixed environments and fix build issues instead of coaching and doing exploratory testing;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The role of “Release Manager” emerged, to govern the entire release process;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-304800" lvl="0" marL="736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en" sz="1200">
                <a:solidFill>
                  <a:srgbClr val="666666"/>
                </a:solidFill>
                <a:highlight>
                  <a:schemeClr val="lt1"/>
                </a:highlight>
              </a:rPr>
              <a:t>Tech debt has accumulated as a result of these pressures.</a:t>
            </a:r>
            <a:endParaRPr sz="1200">
              <a:solidFill>
                <a:srgbClr val="666666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We used the same tools and approaches that worked for monoliths and applied it to our new world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8074322b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8074322b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4ba99f605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4ba99f605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bcddde2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8bcddde2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2eaa1100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2eaa1100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83dc793f0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883dc793f0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Needs to answer/demonstrate</a:t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Open Sans"/>
              <a:buChar char="-"/>
            </a:pP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No need for test environments</a:t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050"/>
              <a:buFont typeface="Open Sans"/>
              <a:buChar char="-"/>
            </a:pP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Can-i-deploy (Pactflow)</a:t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057a9ef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057a9e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057a9ef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057a9ef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76817c5a2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76817c5a2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76817c5a2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76817c5a2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83dc793f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83dc793f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76817c5a2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76817c5a2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76817c5a2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76817c5a2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76817c5a2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76817c5a2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76817c5a2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76817c5a2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776817c5a2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776817c5a2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Results are shared back to the broker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883dc793f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883dc793f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883dc793f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883dc793f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83dc793f0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883dc793f0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76817c5a2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76817c5a2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88a85f5b2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88a85f5b2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83dc793f0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83dc793f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910e0950c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910e0950c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10e0950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10e0950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88a85f5b2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88a85f5b2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8a85f5b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88a85f5b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88a85f5b2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88a85f5b2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8a85f5b2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8a85f5b2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8a85f5b2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88a85f5b2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8a85f5b2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8a85f5b2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776817c5a2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776817c5a2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76817c5a2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776817c5a2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401a021e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401a021e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We know what good looks like. The state of devops</a:t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addition, Automated deployments (to test or prod, including automated environment provisioning) are associated with ~70% of elite performers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72f9aa2cd2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72f9aa2cd2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8074322b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8074322b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8b497b1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8b497b1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6f4e5992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6f4e5992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d92c597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d92c597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6f4e59926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6f4e59926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83125c1b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83125c1b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faabf317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faabf317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8b821a53d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8b821a53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d92c597b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7d92c597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3125c1b4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3125c1b4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88074322b8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88074322b8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72eaa1100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72eaa1100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401a0220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401a0220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3e200b1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3e200b1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8074322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8074322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83dc793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83dc793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We find that we have </a:t>
            </a:r>
            <a:r>
              <a:rPr lang="en">
                <a:solidFill>
                  <a:schemeClr val="dk1"/>
                </a:solidFill>
              </a:rPr>
              <a:t>Cohesive services, loosely coupled (want) but have cohesive teams, tightly coupled by services (got)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 2">
  <p:cSld name="TITLE_ONLY_1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64366" y="4701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bar_blue.jpg"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1826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ection content">
  <p:cSld name="Blue Section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277200" y="68400"/>
            <a:ext cx="85788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C396A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277200" y="1200155"/>
            <a:ext cx="85788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spcBef>
                <a:spcPts val="480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ymbol"/>
              <a:buChar char="▪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Noto Symbol"/>
              <a:buChar char="▪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Noto Symbol"/>
              <a:buChar char="▪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Noto Symbol"/>
              <a:buChar char="▪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Noto Symbol"/>
              <a:buChar char="▪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713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2135" y="4480334"/>
            <a:ext cx="5064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 2 1">
  <p:cSld name="TITLE_ONLY_1_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bar_blue.jpg"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18265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69725" y="778500"/>
            <a:ext cx="8093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2000"/>
              <a:buFont typeface="Open Sans"/>
              <a:buChar char="■"/>
              <a:defRPr sz="20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A6A6A6"/>
              </a:buClr>
              <a:buSzPts val="1800"/>
              <a:buFont typeface="Open Sans"/>
              <a:buChar char="●"/>
              <a:defRPr sz="18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600"/>
              <a:buFont typeface="Open Sans"/>
              <a:buChar char="○"/>
              <a:defRPr sz="16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Open Sans"/>
              <a:buChar char="●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Open Sans"/>
              <a:buChar char="○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Open Sans"/>
              <a:buChar char="■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A6A6A6"/>
              </a:buClr>
              <a:buSzPts val="1400"/>
              <a:buFont typeface="Open Sans"/>
              <a:buChar char="●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6F6F6F"/>
              </a:buClr>
              <a:buSzPts val="1400"/>
              <a:buFont typeface="Open Sans"/>
              <a:buChar char="○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A6A6A6"/>
              </a:buClr>
              <a:buSzPts val="1400"/>
              <a:buFont typeface="Open Sans"/>
              <a:buChar char="■"/>
              <a:defRPr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244716" y="4701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Red">
  <p:cSld name="TITLE_1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ert_pg_red.jpg"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5" y="0"/>
            <a:ext cx="91329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pen Sans"/>
              <a:buNone/>
              <a:defRPr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LightBlue">
  <p:cSld name="TITLE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ert_pg_blue.jpg" id="72" name="Google Shape;7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5" y="0"/>
            <a:ext cx="91329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pen Sans"/>
              <a:buNone/>
              <a:defRPr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9pPr>
          </a:lstStyle>
          <a:p/>
        </p:txBody>
      </p:sp>
      <p:pic>
        <p:nvPicPr>
          <p:cNvPr descr="logo_transparent.png"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9" y="4492399"/>
            <a:ext cx="1651850" cy="4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">
  <p:cSld name="TITLE_ONLY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64366" y="470142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8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000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bar_blue.jpg" id="80" name="Google Shape;8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" y="0"/>
            <a:ext cx="18265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Green">
  <p:cSld name="Title Slide -Gree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5" y="0"/>
            <a:ext cx="9132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pen Sans"/>
              <a:buNone/>
              <a:defRPr/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Arial"/>
              <a:buNone/>
              <a:defRPr/>
            </a:lvl9pPr>
          </a:lstStyle>
          <a:p/>
        </p:txBody>
      </p:sp>
      <p:pic>
        <p:nvPicPr>
          <p:cNvPr id="85" name="Google Shape;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98" y="4492398"/>
            <a:ext cx="1651800" cy="4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 1">
  <p:cSld name="Content page-grey side 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64366" y="47014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0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Open Sans"/>
              <a:buNone/>
            </a:pPr>
            <a:r>
              <a:rPr b="0" i="0" lang="en" sz="2000" u="none" cap="none" strike="noStrike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pic>
        <p:nvPicPr>
          <p:cNvPr id="91" name="Google Shape;9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" y="0"/>
            <a:ext cx="182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/>
        </p:nvSpPr>
        <p:spPr>
          <a:xfrm>
            <a:off x="628650" y="866775"/>
            <a:ext cx="76389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-grey side 1 1 1">
  <p:cSld name="Content page-grey side 1 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457200" y="187801"/>
            <a:ext cx="8229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64366" y="470142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Font typeface="Roboto Slab"/>
              <a:buNone/>
              <a:defRPr b="0" i="0" sz="900" u="none" cap="none" strike="noStrike">
                <a:solidFill>
                  <a:srgbClr val="A6A6A6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1"/>
          <p:cNvSpPr txBox="1"/>
          <p:nvPr/>
        </p:nvSpPr>
        <p:spPr>
          <a:xfrm>
            <a:off x="503700" y="871775"/>
            <a:ext cx="7855800" cy="4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Open Sans"/>
              <a:buNone/>
            </a:pPr>
            <a:r>
              <a:rPr b="0" i="0" lang="en" sz="2000" u="none" cap="none" strike="noStrike">
                <a:solidFill>
                  <a:srgbClr val="6F6F6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pic>
        <p:nvPicPr>
          <p:cNvPr id="97" name="Google Shape;9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" y="0"/>
            <a:ext cx="186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/>
        </p:nvSpPr>
        <p:spPr>
          <a:xfrm>
            <a:off x="628650" y="866775"/>
            <a:ext cx="76389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F6F6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AND_BOD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TITLE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895350" y="3357563"/>
            <a:ext cx="73581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2" type="body"/>
          </p:nvPr>
        </p:nvSpPr>
        <p:spPr>
          <a:xfrm>
            <a:off x="895350" y="2266950"/>
            <a:ext cx="73581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idx="1" type="body"/>
          </p:nvPr>
        </p:nvSpPr>
        <p:spPr>
          <a:xfrm>
            <a:off x="633413" y="666750"/>
            <a:ext cx="78771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 Light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Aqua">
  <p:cSld name="TITLE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ert_pg_aqua.jpg" id="113" name="Google Shape;1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5" y="0"/>
            <a:ext cx="91329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5" name="Google Shape;115;p26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pen Sans"/>
              <a:buNone/>
              <a:defRPr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9pPr>
          </a:lstStyle>
          <a:p/>
        </p:txBody>
      </p:sp>
      <p:pic>
        <p:nvPicPr>
          <p:cNvPr descr="logo_transparent.png"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9" y="4492399"/>
            <a:ext cx="1651850" cy="4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Green 1">
  <p:cSld name="TITLE_1_1_1_1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ert_pg_green.jpg" id="119" name="Google Shape;11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5" y="0"/>
            <a:ext cx="913293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 txBox="1"/>
          <p:nvPr>
            <p:ph type="ctrTitle"/>
          </p:nvPr>
        </p:nvSpPr>
        <p:spPr>
          <a:xfrm>
            <a:off x="304800" y="632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Roboto Slab"/>
              <a:buNone/>
              <a:defRPr b="0" sz="3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304800" y="1223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400"/>
              <a:buFont typeface="Open Sans"/>
              <a:buNone/>
              <a:defRPr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3000"/>
              <a:buNone/>
              <a:defRPr sz="3000">
                <a:solidFill>
                  <a:srgbClr val="EFEFEF"/>
                </a:solidFill>
              </a:defRPr>
            </a:lvl9pPr>
          </a:lstStyle>
          <a:p/>
        </p:txBody>
      </p:sp>
      <p:pic>
        <p:nvPicPr>
          <p:cNvPr descr="logo_transparent.png"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99" y="4492399"/>
            <a:ext cx="1651850" cy="4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US 2018 - Text">
  <p:cSld name="CUSTOM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/>
          <p:nvPr/>
        </p:nvSpPr>
        <p:spPr>
          <a:xfrm>
            <a:off x="0" y="0"/>
            <a:ext cx="9144000" cy="357600"/>
          </a:xfrm>
          <a:prstGeom prst="rect">
            <a:avLst/>
          </a:prstGeom>
          <a:solidFill>
            <a:srgbClr val="1928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2854"/>
              </a:solidFill>
            </a:endParaRPr>
          </a:p>
        </p:txBody>
      </p:sp>
      <p:pic>
        <p:nvPicPr>
          <p:cNvPr id="126" name="Google Shape;126;p28"/>
          <p:cNvPicPr preferRelativeResize="0"/>
          <p:nvPr/>
        </p:nvPicPr>
        <p:blipFill rotWithShape="1">
          <a:blip r:embed="rId2">
            <a:alphaModFix/>
          </a:blip>
          <a:srcRect b="0" l="66286" r="0" t="0"/>
          <a:stretch/>
        </p:blipFill>
        <p:spPr>
          <a:xfrm>
            <a:off x="8739399" y="-40164"/>
            <a:ext cx="404599" cy="4551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8"/>
          <p:cNvSpPr txBox="1"/>
          <p:nvPr>
            <p:ph type="title"/>
          </p:nvPr>
        </p:nvSpPr>
        <p:spPr>
          <a:xfrm>
            <a:off x="21775" y="7995"/>
            <a:ext cx="82296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>
            <a:off x="97975" y="618329"/>
            <a:ext cx="8441100" cy="38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Font typeface="Open Sans"/>
              <a:buChar char="■"/>
              <a:defRPr sz="20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Open Sans"/>
              <a:buChar char="●"/>
              <a:defRPr sz="1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600"/>
              <a:buFont typeface="Open Sans"/>
              <a:buChar char="○"/>
              <a:defRPr sz="16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●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○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■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●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Open Sans"/>
              <a:buChar char="○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B7B7B7"/>
              </a:buClr>
              <a:buSzPts val="1400"/>
              <a:buFont typeface="Open Sans"/>
              <a:buChar char="■"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9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54.png"/><Relationship Id="rId7" Type="http://schemas.openxmlformats.org/officeDocument/2006/relationships/image" Target="../media/image49.png"/><Relationship Id="rId8" Type="http://schemas.openxmlformats.org/officeDocument/2006/relationships/image" Target="../media/image36.png"/><Relationship Id="rId10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51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63.png"/><Relationship Id="rId8" Type="http://schemas.openxmlformats.org/officeDocument/2006/relationships/image" Target="../media/image58.png"/><Relationship Id="rId11" Type="http://schemas.openxmlformats.org/officeDocument/2006/relationships/image" Target="../media/image59.png"/><Relationship Id="rId10" Type="http://schemas.openxmlformats.org/officeDocument/2006/relationships/image" Target="../media/image57.png"/><Relationship Id="rId12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55.png"/><Relationship Id="rId5" Type="http://schemas.openxmlformats.org/officeDocument/2006/relationships/image" Target="../media/image19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61.png"/><Relationship Id="rId11" Type="http://schemas.openxmlformats.org/officeDocument/2006/relationships/image" Target="../media/image64.png"/><Relationship Id="rId10" Type="http://schemas.openxmlformats.org/officeDocument/2006/relationships/image" Target="../media/image60.png"/><Relationship Id="rId13" Type="http://schemas.openxmlformats.org/officeDocument/2006/relationships/image" Target="../media/image65.png"/><Relationship Id="rId12" Type="http://schemas.openxmlformats.org/officeDocument/2006/relationships/image" Target="../media/image67.png"/><Relationship Id="rId15" Type="http://schemas.openxmlformats.org/officeDocument/2006/relationships/image" Target="../media/image62.png"/><Relationship Id="rId14" Type="http://schemas.openxmlformats.org/officeDocument/2006/relationships/image" Target="../media/image70.png"/><Relationship Id="rId17" Type="http://schemas.openxmlformats.org/officeDocument/2006/relationships/image" Target="../media/image68.png"/><Relationship Id="rId16" Type="http://schemas.openxmlformats.org/officeDocument/2006/relationships/image" Target="../media/image7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35.png"/><Relationship Id="rId8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jpg"/><Relationship Id="rId4" Type="http://schemas.openxmlformats.org/officeDocument/2006/relationships/image" Target="../media/image73.png"/><Relationship Id="rId5" Type="http://schemas.openxmlformats.org/officeDocument/2006/relationships/image" Target="../media/image75.png"/><Relationship Id="rId6" Type="http://schemas.openxmlformats.org/officeDocument/2006/relationships/image" Target="../media/image72.png"/><Relationship Id="rId7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6.jpg"/><Relationship Id="rId4" Type="http://schemas.openxmlformats.org/officeDocument/2006/relationships/image" Target="../media/image72.png"/><Relationship Id="rId5" Type="http://schemas.openxmlformats.org/officeDocument/2006/relationships/image" Target="../media/image6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6.jp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6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jp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69.png"/><Relationship Id="rId7" Type="http://schemas.openxmlformats.org/officeDocument/2006/relationships/image" Target="../media/image7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jpg"/><Relationship Id="rId4" Type="http://schemas.openxmlformats.org/officeDocument/2006/relationships/image" Target="../media/image73.png"/><Relationship Id="rId9" Type="http://schemas.openxmlformats.org/officeDocument/2006/relationships/image" Target="../media/image81.jp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7" Type="http://schemas.openxmlformats.org/officeDocument/2006/relationships/image" Target="../media/image72.png"/><Relationship Id="rId8" Type="http://schemas.openxmlformats.org/officeDocument/2006/relationships/image" Target="../media/image69.png"/><Relationship Id="rId11" Type="http://schemas.openxmlformats.org/officeDocument/2006/relationships/image" Target="../media/image80.png"/><Relationship Id="rId10" Type="http://schemas.openxmlformats.org/officeDocument/2006/relationships/image" Target="../media/image8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jpg"/><Relationship Id="rId4" Type="http://schemas.openxmlformats.org/officeDocument/2006/relationships/image" Target="../media/image73.png"/><Relationship Id="rId9" Type="http://schemas.openxmlformats.org/officeDocument/2006/relationships/image" Target="../media/image81.jp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7" Type="http://schemas.openxmlformats.org/officeDocument/2006/relationships/image" Target="../media/image72.png"/><Relationship Id="rId8" Type="http://schemas.openxmlformats.org/officeDocument/2006/relationships/image" Target="../media/image69.png"/><Relationship Id="rId11" Type="http://schemas.openxmlformats.org/officeDocument/2006/relationships/image" Target="../media/image80.png"/><Relationship Id="rId10" Type="http://schemas.openxmlformats.org/officeDocument/2006/relationships/image" Target="../media/image8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jpg"/><Relationship Id="rId4" Type="http://schemas.openxmlformats.org/officeDocument/2006/relationships/image" Target="../media/image73.png"/><Relationship Id="rId9" Type="http://schemas.openxmlformats.org/officeDocument/2006/relationships/image" Target="../media/image81.jp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7" Type="http://schemas.openxmlformats.org/officeDocument/2006/relationships/image" Target="../media/image72.png"/><Relationship Id="rId8" Type="http://schemas.openxmlformats.org/officeDocument/2006/relationships/image" Target="../media/image69.png"/><Relationship Id="rId11" Type="http://schemas.openxmlformats.org/officeDocument/2006/relationships/image" Target="../media/image80.png"/><Relationship Id="rId10" Type="http://schemas.openxmlformats.org/officeDocument/2006/relationships/image" Target="../media/image8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jpg"/><Relationship Id="rId4" Type="http://schemas.openxmlformats.org/officeDocument/2006/relationships/image" Target="../media/image73.png"/><Relationship Id="rId9" Type="http://schemas.openxmlformats.org/officeDocument/2006/relationships/image" Target="../media/image81.jp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7" Type="http://schemas.openxmlformats.org/officeDocument/2006/relationships/image" Target="../media/image72.png"/><Relationship Id="rId8" Type="http://schemas.openxmlformats.org/officeDocument/2006/relationships/image" Target="../media/image69.png"/><Relationship Id="rId11" Type="http://schemas.openxmlformats.org/officeDocument/2006/relationships/image" Target="../media/image80.png"/><Relationship Id="rId10" Type="http://schemas.openxmlformats.org/officeDocument/2006/relationships/image" Target="../media/image8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84.png"/><Relationship Id="rId5" Type="http://schemas.openxmlformats.org/officeDocument/2006/relationships/image" Target="../media/image21.png"/><Relationship Id="rId6" Type="http://schemas.openxmlformats.org/officeDocument/2006/relationships/image" Target="../media/image65.png"/><Relationship Id="rId7" Type="http://schemas.openxmlformats.org/officeDocument/2006/relationships/image" Target="../media/image87.png"/><Relationship Id="rId8" Type="http://schemas.openxmlformats.org/officeDocument/2006/relationships/image" Target="../media/image8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84.png"/><Relationship Id="rId5" Type="http://schemas.openxmlformats.org/officeDocument/2006/relationships/image" Target="../media/image21.png"/><Relationship Id="rId6" Type="http://schemas.openxmlformats.org/officeDocument/2006/relationships/image" Target="../media/image94.png"/><Relationship Id="rId7" Type="http://schemas.openxmlformats.org/officeDocument/2006/relationships/image" Target="../media/image87.png"/><Relationship Id="rId8" Type="http://schemas.openxmlformats.org/officeDocument/2006/relationships/image" Target="../media/image8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87.png"/><Relationship Id="rId7" Type="http://schemas.openxmlformats.org/officeDocument/2006/relationships/image" Target="../media/image86.png"/><Relationship Id="rId8" Type="http://schemas.openxmlformats.org/officeDocument/2006/relationships/image" Target="../media/image8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97.png"/><Relationship Id="rId5" Type="http://schemas.openxmlformats.org/officeDocument/2006/relationships/image" Target="../media/image89.png"/><Relationship Id="rId6" Type="http://schemas.openxmlformats.org/officeDocument/2006/relationships/image" Target="../media/image94.png"/><Relationship Id="rId7" Type="http://schemas.openxmlformats.org/officeDocument/2006/relationships/image" Target="../media/image90.png"/><Relationship Id="rId8" Type="http://schemas.openxmlformats.org/officeDocument/2006/relationships/image" Target="../media/image8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4.png"/><Relationship Id="rId4" Type="http://schemas.openxmlformats.org/officeDocument/2006/relationships/image" Target="../media/image8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92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101.png"/><Relationship Id="rId8" Type="http://schemas.openxmlformats.org/officeDocument/2006/relationships/image" Target="../media/image91.png"/><Relationship Id="rId11" Type="http://schemas.openxmlformats.org/officeDocument/2006/relationships/image" Target="../media/image98.png"/><Relationship Id="rId10" Type="http://schemas.openxmlformats.org/officeDocument/2006/relationships/image" Target="../media/image9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7.png"/><Relationship Id="rId4" Type="http://schemas.openxmlformats.org/officeDocument/2006/relationships/image" Target="../media/image95.png"/><Relationship Id="rId9" Type="http://schemas.openxmlformats.org/officeDocument/2006/relationships/image" Target="../media/image104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6.png"/><Relationship Id="rId8" Type="http://schemas.openxmlformats.org/officeDocument/2006/relationships/image" Target="../media/image10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hyperlink" Target="https://cloud.google.com/devops/state-of-devops" TargetMode="External"/><Relationship Id="rId7" Type="http://schemas.openxmlformats.org/officeDocument/2006/relationships/image" Target="../media/image23.png"/><Relationship Id="rId8" Type="http://schemas.openxmlformats.org/officeDocument/2006/relationships/image" Target="../media/image35.png"/><Relationship Id="rId10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6.png"/><Relationship Id="rId22" Type="http://schemas.openxmlformats.org/officeDocument/2006/relationships/image" Target="../media/image120.png"/><Relationship Id="rId21" Type="http://schemas.openxmlformats.org/officeDocument/2006/relationships/image" Target="../media/image122.png"/><Relationship Id="rId24" Type="http://schemas.openxmlformats.org/officeDocument/2006/relationships/image" Target="../media/image121.png"/><Relationship Id="rId23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Relationship Id="rId9" Type="http://schemas.openxmlformats.org/officeDocument/2006/relationships/image" Target="../media/image107.png"/><Relationship Id="rId26" Type="http://schemas.openxmlformats.org/officeDocument/2006/relationships/image" Target="../media/image129.png"/><Relationship Id="rId25" Type="http://schemas.openxmlformats.org/officeDocument/2006/relationships/image" Target="../media/image125.png"/><Relationship Id="rId28" Type="http://schemas.openxmlformats.org/officeDocument/2006/relationships/image" Target="../media/image142.png"/><Relationship Id="rId27" Type="http://schemas.openxmlformats.org/officeDocument/2006/relationships/image" Target="../media/image134.png"/><Relationship Id="rId5" Type="http://schemas.openxmlformats.org/officeDocument/2006/relationships/image" Target="../media/image102.png"/><Relationship Id="rId6" Type="http://schemas.openxmlformats.org/officeDocument/2006/relationships/image" Target="../media/image110.png"/><Relationship Id="rId29" Type="http://schemas.openxmlformats.org/officeDocument/2006/relationships/image" Target="../media/image124.png"/><Relationship Id="rId7" Type="http://schemas.openxmlformats.org/officeDocument/2006/relationships/image" Target="../media/image109.png"/><Relationship Id="rId8" Type="http://schemas.openxmlformats.org/officeDocument/2006/relationships/image" Target="../media/image105.png"/><Relationship Id="rId31" Type="http://schemas.openxmlformats.org/officeDocument/2006/relationships/image" Target="../media/image123.png"/><Relationship Id="rId30" Type="http://schemas.openxmlformats.org/officeDocument/2006/relationships/image" Target="../media/image136.png"/><Relationship Id="rId11" Type="http://schemas.openxmlformats.org/officeDocument/2006/relationships/image" Target="../media/image114.png"/><Relationship Id="rId10" Type="http://schemas.openxmlformats.org/officeDocument/2006/relationships/image" Target="../media/image108.png"/><Relationship Id="rId13" Type="http://schemas.openxmlformats.org/officeDocument/2006/relationships/image" Target="../media/image112.png"/><Relationship Id="rId12" Type="http://schemas.openxmlformats.org/officeDocument/2006/relationships/image" Target="../media/image113.png"/><Relationship Id="rId15" Type="http://schemas.openxmlformats.org/officeDocument/2006/relationships/image" Target="../media/image111.png"/><Relationship Id="rId14" Type="http://schemas.openxmlformats.org/officeDocument/2006/relationships/image" Target="../media/image128.png"/><Relationship Id="rId17" Type="http://schemas.openxmlformats.org/officeDocument/2006/relationships/image" Target="../media/image115.png"/><Relationship Id="rId16" Type="http://schemas.openxmlformats.org/officeDocument/2006/relationships/image" Target="../media/image117.png"/><Relationship Id="rId19" Type="http://schemas.openxmlformats.org/officeDocument/2006/relationships/image" Target="../media/image127.png"/><Relationship Id="rId18" Type="http://schemas.openxmlformats.org/officeDocument/2006/relationships/image" Target="../media/image1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5.png"/><Relationship Id="rId4" Type="http://schemas.openxmlformats.org/officeDocument/2006/relationships/image" Target="../media/image137.png"/><Relationship Id="rId9" Type="http://schemas.openxmlformats.org/officeDocument/2006/relationships/image" Target="../media/image131.png"/><Relationship Id="rId5" Type="http://schemas.openxmlformats.org/officeDocument/2006/relationships/image" Target="../media/image126.png"/><Relationship Id="rId6" Type="http://schemas.openxmlformats.org/officeDocument/2006/relationships/image" Target="../media/image130.png"/><Relationship Id="rId7" Type="http://schemas.openxmlformats.org/officeDocument/2006/relationships/image" Target="../media/image148.png"/><Relationship Id="rId8" Type="http://schemas.openxmlformats.org/officeDocument/2006/relationships/image" Target="../media/image141.png"/><Relationship Id="rId11" Type="http://schemas.openxmlformats.org/officeDocument/2006/relationships/image" Target="../media/image132.png"/><Relationship Id="rId10" Type="http://schemas.openxmlformats.org/officeDocument/2006/relationships/image" Target="../media/image146.png"/><Relationship Id="rId12" Type="http://schemas.openxmlformats.org/officeDocument/2006/relationships/image" Target="../media/image1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0.png"/><Relationship Id="rId4" Type="http://schemas.openxmlformats.org/officeDocument/2006/relationships/image" Target="../media/image138.png"/><Relationship Id="rId5" Type="http://schemas.openxmlformats.org/officeDocument/2006/relationships/image" Target="../media/image149.png"/><Relationship Id="rId6" Type="http://schemas.openxmlformats.org/officeDocument/2006/relationships/hyperlink" Target="https://pactflow.io/blog/hosted-stubs/" TargetMode="External"/><Relationship Id="rId7" Type="http://schemas.openxmlformats.org/officeDocument/2006/relationships/image" Target="../media/image1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pactflow.io/blog/webhooks/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hyperlink" Target="https://pactflow.io/blog/secrets/" TargetMode="External"/><Relationship Id="rId7" Type="http://schemas.openxmlformats.org/officeDocument/2006/relationships/image" Target="../media/image1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Relationship Id="rId4" Type="http://schemas.openxmlformats.org/officeDocument/2006/relationships/hyperlink" Target="https://pactflow.io/blog/verification-results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5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Relationship Id="rId4" Type="http://schemas.openxmlformats.org/officeDocument/2006/relationships/hyperlink" Target="https://pactflow.io/blog/terraform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53.png"/><Relationship Id="rId8" Type="http://schemas.openxmlformats.org/officeDocument/2006/relationships/image" Target="../media/image1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Relationship Id="rId4" Type="http://schemas.openxmlformats.org/officeDocument/2006/relationships/hyperlink" Target="https://pactflow.io/blog/saml-and-federated-authentication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1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3.png"/><Relationship Id="rId4" Type="http://schemas.openxmlformats.org/officeDocument/2006/relationships/hyperlink" Target="https://pactflow.io/blog/user-management-invite-users/" TargetMode="External"/><Relationship Id="rId5" Type="http://schemas.openxmlformats.org/officeDocument/2006/relationships/image" Target="../media/image144.png"/><Relationship Id="rId6" Type="http://schemas.openxmlformats.org/officeDocument/2006/relationships/image" Target="../media/image159.png"/><Relationship Id="rId7" Type="http://schemas.openxmlformats.org/officeDocument/2006/relationships/image" Target="../media/image150.png"/><Relationship Id="rId8" Type="http://schemas.openxmlformats.org/officeDocument/2006/relationships/image" Target="../media/image1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Relationship Id="rId4" Type="http://schemas.openxmlformats.org/officeDocument/2006/relationships/hyperlink" Target="https://pactflow.io/blog/audit-api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loud.google.com/devops/state-of-devops" TargetMode="External"/><Relationship Id="rId4" Type="http://schemas.openxmlformats.org/officeDocument/2006/relationships/hyperlink" Target="https://www.capgemini.com/us-en/wp-content/uploads/sites/4/2019/03/CTR-Infographic.pdf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Relationship Id="rId4" Type="http://schemas.openxmlformats.org/officeDocument/2006/relationships/image" Target="../media/image126.png"/><Relationship Id="rId9" Type="http://schemas.openxmlformats.org/officeDocument/2006/relationships/image" Target="../media/image156.png"/><Relationship Id="rId5" Type="http://schemas.openxmlformats.org/officeDocument/2006/relationships/image" Target="../media/image135.png"/><Relationship Id="rId6" Type="http://schemas.openxmlformats.org/officeDocument/2006/relationships/image" Target="../media/image141.png"/><Relationship Id="rId7" Type="http://schemas.openxmlformats.org/officeDocument/2006/relationships/image" Target="../media/image133.png"/><Relationship Id="rId8" Type="http://schemas.openxmlformats.org/officeDocument/2006/relationships/image" Target="../media/image148.png"/><Relationship Id="rId11" Type="http://schemas.openxmlformats.org/officeDocument/2006/relationships/image" Target="../media/image158.png"/><Relationship Id="rId10" Type="http://schemas.openxmlformats.org/officeDocument/2006/relationships/image" Target="../media/image41.png"/><Relationship Id="rId12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4.png"/><Relationship Id="rId4" Type="http://schemas.openxmlformats.org/officeDocument/2006/relationships/hyperlink" Target="mailto:hello@pactflow.io" TargetMode="External"/><Relationship Id="rId9" Type="http://schemas.openxmlformats.org/officeDocument/2006/relationships/image" Target="../media/image160.png"/><Relationship Id="rId5" Type="http://schemas.openxmlformats.org/officeDocument/2006/relationships/hyperlink" Target="https://pactflow.io" TargetMode="External"/><Relationship Id="rId6" Type="http://schemas.openxmlformats.org/officeDocument/2006/relationships/hyperlink" Target="https://twitter.com/pactflow" TargetMode="External"/><Relationship Id="rId7" Type="http://schemas.openxmlformats.org/officeDocument/2006/relationships/image" Target="../media/image155.png"/><Relationship Id="rId8" Type="http://schemas.openxmlformats.org/officeDocument/2006/relationships/image" Target="../media/image161.png"/><Relationship Id="rId11" Type="http://schemas.openxmlformats.org/officeDocument/2006/relationships/image" Target="../media/image162.png"/><Relationship Id="rId10" Type="http://schemas.openxmlformats.org/officeDocument/2006/relationships/image" Target="../media/image16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47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34.png"/><Relationship Id="rId12" Type="http://schemas.openxmlformats.org/officeDocument/2006/relationships/image" Target="../media/image7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0"/>
            <a:ext cx="1316500" cy="224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9"/>
          <p:cNvGrpSpPr/>
          <p:nvPr/>
        </p:nvGrpSpPr>
        <p:grpSpPr>
          <a:xfrm>
            <a:off x="3889175" y="2540088"/>
            <a:ext cx="1375000" cy="581696"/>
            <a:chOff x="793600" y="4482150"/>
            <a:chExt cx="1375000" cy="581696"/>
          </a:xfrm>
        </p:grpSpPr>
        <p:pic>
          <p:nvPicPr>
            <p:cNvPr id="135" name="Google Shape;135;p29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29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9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138" name="Google Shape;13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4033" y="2203539"/>
            <a:ext cx="4811616" cy="115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52652" y="1788675"/>
            <a:ext cx="4057444" cy="113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7" name="Google Shape;377;p38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378" name="Google Shape;378;p38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8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Google Shape;380;p38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381" name="Google Shape;381;p38"/>
          <p:cNvSpPr txBox="1"/>
          <p:nvPr/>
        </p:nvSpPr>
        <p:spPr>
          <a:xfrm>
            <a:off x="219575" y="1853025"/>
            <a:ext cx="87426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 and/or Release coupling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Environment management vs developer idle time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Slower pipeline leading to batching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Batching increases failure and defect rates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Increased deployment risk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Separate testing teams introduced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“Release Manager” introduced to govern the entire release process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Open Sans"/>
              <a:buChar char="●"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Tech debt accumulation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Approach for monoliths does not work for distributed systems</a:t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639625" y="684875"/>
            <a:ext cx="58596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 we went wrong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Cause and effect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078" y="1410583"/>
            <a:ext cx="4268401" cy="3499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8075" y="1410551"/>
            <a:ext cx="4268401" cy="349914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SHOULD BE DONE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576750" y="6278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Pact?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Microservice testing made easy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576750" y="1853025"/>
            <a:ext cx="29970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Benefits: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Focus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on testing a single integration at a time - without having to deploy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dedicated test environments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Get </a:t>
            </a: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fast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reliable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feedback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Tests that 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scale</a:t>
            </a: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linearly</a:t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Deploy</a:t>
            </a: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services independently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074" y="1410554"/>
            <a:ext cx="4268401" cy="349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"/>
          <p:cNvSpPr txBox="1"/>
          <p:nvPr/>
        </p:nvSpPr>
        <p:spPr>
          <a:xfrm>
            <a:off x="576750" y="1853025"/>
            <a:ext cx="35268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Pact is an Open Source tool that makes it easy to test microservices quickly, independently and release safely.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Pact is already used by thousands of companies worldwide.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cases: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Javascript web applications (e.g. React)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Native mobile applications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RESTful microservices with JSON and XML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Asynchronous messaging (e.g. MQ)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99" name="Google Shape;399;p4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01" name="Google Shape;401;p40"/>
          <p:cNvSpPr/>
          <p:nvPr/>
        </p:nvSpPr>
        <p:spPr>
          <a:xfrm>
            <a:off x="4026963" y="356038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A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40"/>
          <p:cNvSpPr/>
          <p:nvPr/>
        </p:nvSpPr>
        <p:spPr>
          <a:xfrm>
            <a:off x="4026963" y="2538275"/>
            <a:ext cx="44913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Gateway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40"/>
          <p:cNvSpPr/>
          <p:nvPr/>
        </p:nvSpPr>
        <p:spPr>
          <a:xfrm>
            <a:off x="7145413" y="356040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B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04" name="Google Shape;4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975" y="1465438"/>
            <a:ext cx="691849" cy="55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" name="Google Shape;405;p40"/>
          <p:cNvCxnSpPr>
            <a:stCxn id="404" idx="2"/>
          </p:cNvCxnSpPr>
          <p:nvPr/>
        </p:nvCxnSpPr>
        <p:spPr>
          <a:xfrm>
            <a:off x="5003900" y="2017463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06" name="Google Shape;406;p40"/>
          <p:cNvSpPr txBox="1"/>
          <p:nvPr/>
        </p:nvSpPr>
        <p:spPr>
          <a:xfrm>
            <a:off x="5059988" y="2194022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7" name="Google Shape;407;p40"/>
          <p:cNvGrpSpPr/>
          <p:nvPr/>
        </p:nvGrpSpPr>
        <p:grpSpPr>
          <a:xfrm>
            <a:off x="4657984" y="3039590"/>
            <a:ext cx="719400" cy="520800"/>
            <a:chOff x="1683488" y="2523613"/>
            <a:chExt cx="719400" cy="520800"/>
          </a:xfrm>
        </p:grpSpPr>
        <p:cxnSp>
          <p:nvCxnSpPr>
            <p:cNvPr id="408" name="Google Shape;408;p40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409" name="Google Shape;409;p40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0" name="Google Shape;410;p40"/>
          <p:cNvGrpSpPr/>
          <p:nvPr/>
        </p:nvGrpSpPr>
        <p:grpSpPr>
          <a:xfrm>
            <a:off x="7770613" y="3030154"/>
            <a:ext cx="719400" cy="520800"/>
            <a:chOff x="1683488" y="2523613"/>
            <a:chExt cx="719400" cy="520800"/>
          </a:xfrm>
        </p:grpSpPr>
        <p:cxnSp>
          <p:nvCxnSpPr>
            <p:cNvPr id="411" name="Google Shape;411;p40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412" name="Google Shape;412;p40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3" name="Google Shape;413;p40"/>
          <p:cNvGrpSpPr/>
          <p:nvPr/>
        </p:nvGrpSpPr>
        <p:grpSpPr>
          <a:xfrm>
            <a:off x="5385663" y="3809050"/>
            <a:ext cx="1773900" cy="196009"/>
            <a:chOff x="984842" y="2166973"/>
            <a:chExt cx="1773900" cy="196009"/>
          </a:xfrm>
        </p:grpSpPr>
        <p:cxnSp>
          <p:nvCxnSpPr>
            <p:cNvPr id="414" name="Google Shape;414;p40"/>
            <p:cNvCxnSpPr/>
            <p:nvPr/>
          </p:nvCxnSpPr>
          <p:spPr>
            <a:xfrm>
              <a:off x="984842" y="2166973"/>
              <a:ext cx="17739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415" name="Google Shape;415;p40"/>
            <p:cNvSpPr txBox="1"/>
            <p:nvPr/>
          </p:nvSpPr>
          <p:spPr>
            <a:xfrm>
              <a:off x="1512138" y="2195282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6" name="Google Shape;416;p40"/>
          <p:cNvSpPr txBox="1"/>
          <p:nvPr/>
        </p:nvSpPr>
        <p:spPr>
          <a:xfrm>
            <a:off x="576750" y="6278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Pact?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Microservice testing made easy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17" name="Google Shape;417;p40"/>
          <p:cNvSpPr/>
          <p:nvPr/>
        </p:nvSpPr>
        <p:spPr>
          <a:xfrm>
            <a:off x="7159638" y="43670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C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4753759" y="4356599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JSON/XML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9" name="Google Shape;419;p40"/>
          <p:cNvCxnSpPr>
            <a:stCxn id="401" idx="2"/>
            <a:endCxn id="420" idx="1"/>
          </p:cNvCxnSpPr>
          <p:nvPr/>
        </p:nvCxnSpPr>
        <p:spPr>
          <a:xfrm flipH="1" rot="-5400000">
            <a:off x="5080713" y="3672738"/>
            <a:ext cx="557700" cy="1320600"/>
          </a:xfrm>
          <a:prstGeom prst="bentConnector2">
            <a:avLst/>
          </a:prstGeom>
          <a:noFill/>
          <a:ln cap="flat" cmpd="sng" w="19050">
            <a:solidFill>
              <a:srgbClr val="666666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40"/>
          <p:cNvCxnSpPr>
            <a:stCxn id="420" idx="3"/>
            <a:endCxn id="417" idx="1"/>
          </p:cNvCxnSpPr>
          <p:nvPr/>
        </p:nvCxnSpPr>
        <p:spPr>
          <a:xfrm>
            <a:off x="6528550" y="4611818"/>
            <a:ext cx="631200" cy="2100"/>
          </a:xfrm>
          <a:prstGeom prst="bentConnector3">
            <a:avLst>
              <a:gd fmla="val 4999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2" name="Google Shape;42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564" y="3338323"/>
            <a:ext cx="158172" cy="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0"/>
          <p:cNvPicPr preferRelativeResize="0"/>
          <p:nvPr/>
        </p:nvPicPr>
        <p:blipFill rotWithShape="1">
          <a:blip r:embed="rId5">
            <a:alphaModFix/>
          </a:blip>
          <a:srcRect b="18536" l="30723" r="32102" t="16583"/>
          <a:stretch/>
        </p:blipFill>
        <p:spPr>
          <a:xfrm>
            <a:off x="4745575" y="1316675"/>
            <a:ext cx="115725" cy="1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8949" y="3316338"/>
            <a:ext cx="115725" cy="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8213" y="4194250"/>
            <a:ext cx="137201" cy="13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40"/>
          <p:cNvGrpSpPr/>
          <p:nvPr/>
        </p:nvGrpSpPr>
        <p:grpSpPr>
          <a:xfrm>
            <a:off x="6000250" y="4511318"/>
            <a:ext cx="547800" cy="201000"/>
            <a:chOff x="6076450" y="4513450"/>
            <a:chExt cx="547800" cy="201000"/>
          </a:xfrm>
        </p:grpSpPr>
        <p:sp>
          <p:nvSpPr>
            <p:cNvPr id="427" name="Google Shape;427;p40"/>
            <p:cNvSpPr/>
            <p:nvPr/>
          </p:nvSpPr>
          <p:spPr>
            <a:xfrm rot="-5400000">
              <a:off x="6268750" y="4332488"/>
              <a:ext cx="163200" cy="547800"/>
            </a:xfrm>
            <a:prstGeom prst="can">
              <a:avLst>
                <a:gd fmla="val 25000" name="adj"/>
              </a:avLst>
            </a:prstGeom>
            <a:solidFill>
              <a:srgbClr val="1155CC">
                <a:alpha val="50840"/>
              </a:srgbClr>
            </a:solidFill>
            <a:ln cap="flat" cmpd="sng" w="9525">
              <a:solidFill>
                <a:srgbClr val="00B6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6095950" y="4513450"/>
              <a:ext cx="5088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MQ</a:t>
              </a:r>
              <a:endParaRPr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428" name="Google Shape;428;p40"/>
          <p:cNvCxnSpPr>
            <a:stCxn id="429" idx="2"/>
          </p:cNvCxnSpPr>
          <p:nvPr/>
        </p:nvCxnSpPr>
        <p:spPr>
          <a:xfrm>
            <a:off x="7424700" y="2013350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30" name="Google Shape;430;p40"/>
          <p:cNvSpPr txBox="1"/>
          <p:nvPr/>
        </p:nvSpPr>
        <p:spPr>
          <a:xfrm>
            <a:off x="6586275" y="2189900"/>
            <a:ext cx="7938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1" name="Google Shape;431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4025" y="1198476"/>
            <a:ext cx="421990" cy="31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6763" y="1148809"/>
            <a:ext cx="368600" cy="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4000" y="1496675"/>
            <a:ext cx="301410" cy="52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/>
        </p:nvSpPr>
        <p:spPr>
          <a:xfrm>
            <a:off x="576750" y="1853025"/>
            <a:ext cx="38394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Pactflow’s microservices continuous delivery platform</a:t>
            </a:r>
            <a:b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Collaborate with Pact and Spring Cloud Contract across many teams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Fully managed and hardened for scale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Gain insights into API integration issues quickly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Integrates with your tools + workflow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Orchestrate complex build, test and deployment pipelines 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...and more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39" name="Google Shape;439;p41"/>
          <p:cNvSpPr txBox="1"/>
          <p:nvPr/>
        </p:nvSpPr>
        <p:spPr>
          <a:xfrm>
            <a:off x="525175" y="704000"/>
            <a:ext cx="7263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Pactflow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Contract-testing at </a:t>
            </a:r>
            <a:r>
              <a:rPr i="1"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scale</a:t>
            </a:r>
            <a:endParaRPr i="1"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0" name="Google Shape;440;p4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42" name="Google Shape;442;p41"/>
          <p:cNvSpPr/>
          <p:nvPr/>
        </p:nvSpPr>
        <p:spPr>
          <a:xfrm>
            <a:off x="5945175" y="3574725"/>
            <a:ext cx="1344600" cy="480300"/>
          </a:xfrm>
          <a:prstGeom prst="rect">
            <a:avLst/>
          </a:prstGeom>
          <a:solidFill>
            <a:srgbClr val="C27BA0">
              <a:alpha val="48600"/>
            </a:srgbClr>
          </a:solidFill>
          <a:ln cap="flat" cmpd="sng" w="19050">
            <a:solidFill>
              <a:srgbClr val="C27B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Broker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3" name="Google Shape;443;p41"/>
          <p:cNvSpPr/>
          <p:nvPr/>
        </p:nvSpPr>
        <p:spPr>
          <a:xfrm>
            <a:off x="4371813" y="28822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Collaboration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Tools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4" name="Google Shape;444;p41"/>
          <p:cNvSpPr/>
          <p:nvPr/>
        </p:nvSpPr>
        <p:spPr>
          <a:xfrm>
            <a:off x="4371813" y="2189750"/>
            <a:ext cx="44913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Security, Identity + Access Management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5" name="Google Shape;445;p41"/>
          <p:cNvSpPr/>
          <p:nvPr/>
        </p:nvSpPr>
        <p:spPr>
          <a:xfrm>
            <a:off x="7518513" y="28822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Integrations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41"/>
          <p:cNvSpPr/>
          <p:nvPr/>
        </p:nvSpPr>
        <p:spPr>
          <a:xfrm>
            <a:off x="4371813" y="4256475"/>
            <a:ext cx="4491300" cy="493800"/>
          </a:xfrm>
          <a:prstGeom prst="rect">
            <a:avLst/>
          </a:prstGeom>
          <a:solidFill>
            <a:srgbClr val="C27BA0">
              <a:alpha val="48600"/>
            </a:srgbClr>
          </a:solidFill>
          <a:ln cap="flat" cmpd="sng" w="19050">
            <a:solidFill>
              <a:srgbClr val="C27B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Pact + OSS Tooling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4384513" y="357472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Protocols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7505813" y="35693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Insights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5945163" y="289842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Automation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50" name="Google Shape;4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187" y="4202350"/>
            <a:ext cx="324503" cy="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1"/>
          <p:cNvPicPr preferRelativeResize="0"/>
          <p:nvPr/>
        </p:nvPicPr>
        <p:blipFill rotWithShape="1">
          <a:blip r:embed="rId4">
            <a:alphaModFix/>
          </a:blip>
          <a:srcRect b="19326" l="0" r="0" t="21113"/>
          <a:stretch/>
        </p:blipFill>
        <p:spPr>
          <a:xfrm>
            <a:off x="3072050" y="4013200"/>
            <a:ext cx="473700" cy="28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5088" y="3818763"/>
            <a:ext cx="302200" cy="3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291" y="4365601"/>
            <a:ext cx="303569" cy="303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41"/>
          <p:cNvGrpSpPr/>
          <p:nvPr/>
        </p:nvGrpSpPr>
        <p:grpSpPr>
          <a:xfrm>
            <a:off x="3035000" y="3736088"/>
            <a:ext cx="547800" cy="201000"/>
            <a:chOff x="1617025" y="2195463"/>
            <a:chExt cx="547800" cy="201000"/>
          </a:xfrm>
        </p:grpSpPr>
        <p:sp>
          <p:nvSpPr>
            <p:cNvPr id="455" name="Google Shape;455;p41"/>
            <p:cNvSpPr/>
            <p:nvPr/>
          </p:nvSpPr>
          <p:spPr>
            <a:xfrm rot="-5400000">
              <a:off x="1809325" y="2014500"/>
              <a:ext cx="163200" cy="547800"/>
            </a:xfrm>
            <a:prstGeom prst="can">
              <a:avLst>
                <a:gd fmla="val 25000" name="adj"/>
              </a:avLst>
            </a:prstGeom>
            <a:solidFill>
              <a:srgbClr val="1155CC">
                <a:alpha val="50840"/>
              </a:srgbClr>
            </a:solidFill>
            <a:ln cap="flat" cmpd="sng" w="9525">
              <a:solidFill>
                <a:srgbClr val="00B6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1636525" y="2195463"/>
              <a:ext cx="5088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MQ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pic>
        <p:nvPicPr>
          <p:cNvPr id="457" name="Google Shape;45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4312" y="4031563"/>
            <a:ext cx="336674" cy="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462" y="4320095"/>
            <a:ext cx="473700" cy="16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2163" y="1802338"/>
            <a:ext cx="324500" cy="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8285" y="1823531"/>
            <a:ext cx="752294" cy="28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2355" y="1893612"/>
            <a:ext cx="578031" cy="1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/>
          <p:nvPr/>
        </p:nvSpPr>
        <p:spPr>
          <a:xfrm>
            <a:off x="4016175" y="3723694"/>
            <a:ext cx="126900" cy="947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32938" y="3797953"/>
            <a:ext cx="201000" cy="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2"/>
          <p:cNvSpPr txBox="1"/>
          <p:nvPr/>
        </p:nvSpPr>
        <p:spPr>
          <a:xfrm>
            <a:off x="677575" y="704000"/>
            <a:ext cx="5859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Open Source</a:t>
            </a: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...and in your preferred language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70" name="Google Shape;470;p4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471" name="Google Shape;471;p42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472" name="Google Shape;472;p42"/>
            <p:cNvPicPr preferRelativeResize="0"/>
            <p:nvPr/>
          </p:nvPicPr>
          <p:blipFill rotWithShape="1">
            <a:blip r:embed="rId3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42"/>
            <p:cNvPicPr preferRelativeResize="0"/>
            <p:nvPr/>
          </p:nvPicPr>
          <p:blipFill rotWithShape="1">
            <a:blip r:embed="rId4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p42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475" name="Google Shape;4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6750" y="3401000"/>
            <a:ext cx="1110648" cy="58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5849" y="2038300"/>
            <a:ext cx="537699" cy="9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9300" y="2280900"/>
            <a:ext cx="1174182" cy="4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8963" y="2004648"/>
            <a:ext cx="991125" cy="10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49013" y="3248675"/>
            <a:ext cx="886324" cy="8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1088" y="3263700"/>
            <a:ext cx="735871" cy="82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7325" y="3263700"/>
            <a:ext cx="8562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970550" y="2091150"/>
            <a:ext cx="856274" cy="85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39213" y="2073413"/>
            <a:ext cx="75352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2"/>
          <p:cNvPicPr preferRelativeResize="0"/>
          <p:nvPr/>
        </p:nvPicPr>
        <p:blipFill rotWithShape="1">
          <a:blip r:embed="rId15">
            <a:alphaModFix/>
          </a:blip>
          <a:srcRect b="18536" l="30723" r="32102" t="16583"/>
          <a:stretch/>
        </p:blipFill>
        <p:spPr>
          <a:xfrm>
            <a:off x="677575" y="2003500"/>
            <a:ext cx="1050825" cy="103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28725" y="3278725"/>
            <a:ext cx="856275" cy="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506949" y="3301677"/>
            <a:ext cx="969601" cy="7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3"/>
          <p:cNvSpPr txBox="1"/>
          <p:nvPr/>
        </p:nvSpPr>
        <p:spPr>
          <a:xfrm>
            <a:off x="601375" y="704000"/>
            <a:ext cx="81321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numbers, revisited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Pactflow supports</a:t>
            </a: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high performing organisations</a:t>
            </a:r>
            <a:endParaRPr baseline="30000"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493" name="Google Shape;4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 txBox="1"/>
          <p:nvPr/>
        </p:nvSpPr>
        <p:spPr>
          <a:xfrm>
            <a:off x="4526000" y="1748800"/>
            <a:ext cx="4046400" cy="29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Pact’s “consumer driven” c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ontracts enable APIs to evolve quickly and safely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Deploy services independently and confidently using Pact’s </a:t>
            </a:r>
            <a:r>
              <a:rPr lang="en" sz="12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can-i-deploy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tool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Pact tests are focussed, scale linearly and cover more of your API in less time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Roll forward, not back - Pact tests run fast and don’t need E2E environments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4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3"/>
          <p:cNvSpPr txBox="1"/>
          <p:nvPr/>
        </p:nvSpPr>
        <p:spPr>
          <a:xfrm>
            <a:off x="613025" y="1748800"/>
            <a:ext cx="3739200" cy="26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Need &lt; 1 day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lead time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for changes 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Are able to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deploy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on demand 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Have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change failures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rates &lt; 15%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Can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restore services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within 1 hour</a:t>
            </a:r>
            <a:endParaRPr b="1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498" name="Google Shape;498;p43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499" name="Google Shape;499;p43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43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43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pic>
        <p:nvPicPr>
          <p:cNvPr id="502" name="Google Shape;50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700" y="3407748"/>
            <a:ext cx="401350" cy="37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697" y="2206297"/>
            <a:ext cx="401354" cy="37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701" y="2796675"/>
            <a:ext cx="401350" cy="39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700" y="4077975"/>
            <a:ext cx="401349" cy="368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43"/>
          <p:cNvCxnSpPr/>
          <p:nvPr/>
        </p:nvCxnSpPr>
        <p:spPr>
          <a:xfrm>
            <a:off x="4049625" y="2360975"/>
            <a:ext cx="401400" cy="0"/>
          </a:xfrm>
          <a:prstGeom prst="straightConnector1">
            <a:avLst/>
          </a:prstGeom>
          <a:noFill/>
          <a:ln cap="flat" cmpd="sng" w="28575">
            <a:solidFill>
              <a:srgbClr val="2DCBB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7" name="Google Shape;507;p43"/>
          <p:cNvCxnSpPr/>
          <p:nvPr/>
        </p:nvCxnSpPr>
        <p:spPr>
          <a:xfrm>
            <a:off x="4049625" y="2994704"/>
            <a:ext cx="401400" cy="0"/>
          </a:xfrm>
          <a:prstGeom prst="straightConnector1">
            <a:avLst/>
          </a:prstGeom>
          <a:noFill/>
          <a:ln cap="flat" cmpd="sng" w="28575">
            <a:solidFill>
              <a:srgbClr val="2DCBB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43"/>
          <p:cNvCxnSpPr/>
          <p:nvPr/>
        </p:nvCxnSpPr>
        <p:spPr>
          <a:xfrm>
            <a:off x="4049625" y="3596633"/>
            <a:ext cx="401400" cy="0"/>
          </a:xfrm>
          <a:prstGeom prst="straightConnector1">
            <a:avLst/>
          </a:prstGeom>
          <a:noFill/>
          <a:ln cap="flat" cmpd="sng" w="28575">
            <a:solidFill>
              <a:srgbClr val="2DCBB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43"/>
          <p:cNvCxnSpPr/>
          <p:nvPr/>
        </p:nvCxnSpPr>
        <p:spPr>
          <a:xfrm>
            <a:off x="4049625" y="4262050"/>
            <a:ext cx="401400" cy="0"/>
          </a:xfrm>
          <a:prstGeom prst="straightConnector1">
            <a:avLst/>
          </a:prstGeom>
          <a:noFill/>
          <a:ln cap="flat" cmpd="sng" w="28575">
            <a:solidFill>
              <a:srgbClr val="2DCBB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HOW PACT WORKS</a:t>
            </a:r>
            <a:endParaRPr b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5" name="Google Shape;5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518" name="Google Shape;518;p44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519" name="Google Shape;519;p44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44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44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522" name="Google Shape;522;p44"/>
          <p:cNvSpPr txBox="1"/>
          <p:nvPr/>
        </p:nvSpPr>
        <p:spPr>
          <a:xfrm>
            <a:off x="572250" y="888975"/>
            <a:ext cx="716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3223545" y="2447422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3270777" y="2814183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5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3437448" y="2360355"/>
            <a:ext cx="727161" cy="12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5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3437463" y="3092596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7496" y="2280905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76856" y="2280904"/>
            <a:ext cx="1403815" cy="1144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541" name="Google Shape;541;p46"/>
          <p:cNvGrpSpPr/>
          <p:nvPr/>
        </p:nvGrpSpPr>
        <p:grpSpPr>
          <a:xfrm>
            <a:off x="1777496" y="1715491"/>
            <a:ext cx="5589004" cy="2486272"/>
            <a:chOff x="995775" y="866091"/>
            <a:chExt cx="3755799" cy="1671331"/>
          </a:xfrm>
        </p:grpSpPr>
        <p:pic>
          <p:nvPicPr>
            <p:cNvPr id="542" name="Google Shape;542;p46"/>
            <p:cNvPicPr preferRelativeResize="0"/>
            <p:nvPr/>
          </p:nvPicPr>
          <p:blipFill rotWithShape="1">
            <a:blip r:embed="rId3">
              <a:alphaModFix/>
            </a:blip>
            <a:srcRect b="0" l="0" r="9379" t="0"/>
            <a:stretch/>
          </p:blipFill>
          <p:spPr>
            <a:xfrm flipH="1" rot="5399923">
              <a:off x="2008600" y="1608194"/>
              <a:ext cx="1671331" cy="18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9577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0792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5" name="Google Shape;545;p46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46" name="Google Shape;546;p46"/>
          <p:cNvSpPr txBox="1"/>
          <p:nvPr/>
        </p:nvSpPr>
        <p:spPr>
          <a:xfrm>
            <a:off x="175525" y="469575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1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test the consumer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553" name="Google Shape;553;p47"/>
          <p:cNvGrpSpPr/>
          <p:nvPr/>
        </p:nvGrpSpPr>
        <p:grpSpPr>
          <a:xfrm>
            <a:off x="1777496" y="1715491"/>
            <a:ext cx="5589004" cy="2486272"/>
            <a:chOff x="995775" y="866091"/>
            <a:chExt cx="3755799" cy="1671331"/>
          </a:xfrm>
        </p:grpSpPr>
        <p:pic>
          <p:nvPicPr>
            <p:cNvPr id="554" name="Google Shape;55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">
              <a:off x="1967517" y="1358112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47"/>
            <p:cNvPicPr preferRelativeResize="0"/>
            <p:nvPr/>
          </p:nvPicPr>
          <p:blipFill rotWithShape="1">
            <a:blip r:embed="rId3">
              <a:alphaModFix/>
            </a:blip>
            <a:srcRect b="0" l="0" r="9379" t="0"/>
            <a:stretch/>
          </p:blipFill>
          <p:spPr>
            <a:xfrm flipH="1" rot="5399923">
              <a:off x="2008600" y="1608194"/>
              <a:ext cx="1671331" cy="18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47"/>
            <p:cNvPicPr preferRelativeResize="0"/>
            <p:nvPr/>
          </p:nvPicPr>
          <p:blipFill rotWithShape="1">
            <a:blip r:embed="rId4">
              <a:alphaModFix/>
            </a:blip>
            <a:srcRect b="42756" l="5142" r="17410" t="40606"/>
            <a:stretch/>
          </p:blipFill>
          <p:spPr>
            <a:xfrm>
              <a:off x="2111259" y="1299584"/>
              <a:ext cx="488650" cy="85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9577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792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" name="Google Shape;559;p47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60" name="Google Shape;560;p47"/>
          <p:cNvSpPr txBox="1"/>
          <p:nvPr/>
        </p:nvSpPr>
        <p:spPr>
          <a:xfrm>
            <a:off x="3181625" y="1834950"/>
            <a:ext cx="1389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/orders/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/>
          </a:p>
        </p:txBody>
      </p:sp>
      <p:sp>
        <p:nvSpPr>
          <p:cNvPr id="561" name="Google Shape;561;p47"/>
          <p:cNvSpPr txBox="1"/>
          <p:nvPr/>
        </p:nvSpPr>
        <p:spPr>
          <a:xfrm>
            <a:off x="175525" y="469575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1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test the consumer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/>
        </p:nvSpPr>
        <p:spPr>
          <a:xfrm>
            <a:off x="601375" y="704000"/>
            <a:ext cx="58596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Plan for today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613025" y="1901200"/>
            <a:ext cx="72807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Problem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How Pact works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pen Sans"/>
              <a:buAutoNum type="arabicPeriod"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Q &amp; A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3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49" name="Google Shape;149;p30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50" name="Google Shape;150;p30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30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30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568" name="Google Shape;568;p48"/>
          <p:cNvGrpSpPr/>
          <p:nvPr/>
        </p:nvGrpSpPr>
        <p:grpSpPr>
          <a:xfrm>
            <a:off x="1777496" y="1715491"/>
            <a:ext cx="5589004" cy="2486272"/>
            <a:chOff x="995775" y="866091"/>
            <a:chExt cx="3755799" cy="1671331"/>
          </a:xfrm>
        </p:grpSpPr>
        <p:pic>
          <p:nvPicPr>
            <p:cNvPr id="569" name="Google Shape;569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">
              <a:off x="1967517" y="1358112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48"/>
            <p:cNvPicPr preferRelativeResize="0"/>
            <p:nvPr/>
          </p:nvPicPr>
          <p:blipFill rotWithShape="1">
            <a:blip r:embed="rId3">
              <a:alphaModFix/>
            </a:blip>
            <a:srcRect b="0" l="0" r="9379" t="0"/>
            <a:stretch/>
          </p:blipFill>
          <p:spPr>
            <a:xfrm flipH="1" rot="5399923">
              <a:off x="2008600" y="1608194"/>
              <a:ext cx="1671331" cy="18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48"/>
            <p:cNvPicPr preferRelativeResize="0"/>
            <p:nvPr/>
          </p:nvPicPr>
          <p:blipFill rotWithShape="1">
            <a:blip r:embed="rId4">
              <a:alphaModFix/>
            </a:blip>
            <a:srcRect b="42756" l="5142" r="17410" t="40606"/>
            <a:stretch/>
          </p:blipFill>
          <p:spPr>
            <a:xfrm>
              <a:off x="2111259" y="1299584"/>
              <a:ext cx="488650" cy="85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9577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0792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4" name="Google Shape;574;p48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575" name="Google Shape;575;p48"/>
          <p:cNvGrpSpPr/>
          <p:nvPr/>
        </p:nvGrpSpPr>
        <p:grpSpPr>
          <a:xfrm>
            <a:off x="3270777" y="2814172"/>
            <a:ext cx="1060513" cy="393230"/>
            <a:chOff x="1999256" y="1604650"/>
            <a:chExt cx="712663" cy="264339"/>
          </a:xfrm>
        </p:grpSpPr>
        <p:pic>
          <p:nvPicPr>
            <p:cNvPr id="576" name="Google Shape;576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75">
              <a:off x="1999256" y="1604658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48"/>
            <p:cNvPicPr preferRelativeResize="0"/>
            <p:nvPr/>
          </p:nvPicPr>
          <p:blipFill rotWithShape="1">
            <a:blip r:embed="rId7">
              <a:alphaModFix/>
            </a:blip>
            <a:srcRect b="42217" l="5145" r="8958" t="41145"/>
            <a:stretch/>
          </p:blipFill>
          <p:spPr>
            <a:xfrm>
              <a:off x="2111269" y="1791813"/>
              <a:ext cx="488628" cy="77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8" name="Google Shape;578;p48"/>
          <p:cNvSpPr txBox="1"/>
          <p:nvPr/>
        </p:nvSpPr>
        <p:spPr>
          <a:xfrm>
            <a:off x="3181625" y="3283075"/>
            <a:ext cx="11124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“id”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“items”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3368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8"/>
          <p:cNvSpPr txBox="1"/>
          <p:nvPr/>
        </p:nvSpPr>
        <p:spPr>
          <a:xfrm>
            <a:off x="3181625" y="1834950"/>
            <a:ext cx="1389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/orders/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/>
          </a:p>
        </p:txBody>
      </p:sp>
      <p:sp>
        <p:nvSpPr>
          <p:cNvPr id="580" name="Google Shape;580;p48"/>
          <p:cNvSpPr txBox="1"/>
          <p:nvPr/>
        </p:nvSpPr>
        <p:spPr>
          <a:xfrm>
            <a:off x="175525" y="469575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1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test the consumer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587" name="Google Shape;587;p49"/>
          <p:cNvGrpSpPr/>
          <p:nvPr/>
        </p:nvGrpSpPr>
        <p:grpSpPr>
          <a:xfrm>
            <a:off x="1777496" y="941616"/>
            <a:ext cx="5589004" cy="3260147"/>
            <a:chOff x="995775" y="345874"/>
            <a:chExt cx="3755799" cy="2191548"/>
          </a:xfrm>
        </p:grpSpPr>
        <p:pic>
          <p:nvPicPr>
            <p:cNvPr id="588" name="Google Shape;588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75">
              <a:off x="1967517" y="1358112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75">
              <a:off x="1999256" y="1604658"/>
              <a:ext cx="712663" cy="1871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49"/>
            <p:cNvPicPr preferRelativeResize="0"/>
            <p:nvPr/>
          </p:nvPicPr>
          <p:blipFill rotWithShape="1">
            <a:blip r:embed="rId3">
              <a:alphaModFix/>
            </a:blip>
            <a:srcRect b="0" l="0" r="9379" t="0"/>
            <a:stretch/>
          </p:blipFill>
          <p:spPr>
            <a:xfrm flipH="1" rot="5399923">
              <a:off x="2008600" y="1608194"/>
              <a:ext cx="1671331" cy="18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0">
              <a:off x="2884457" y="480436"/>
              <a:ext cx="533997" cy="140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9"/>
            <p:cNvPicPr preferRelativeResize="0"/>
            <p:nvPr/>
          </p:nvPicPr>
          <p:blipFill rotWithShape="1">
            <a:blip r:embed="rId4">
              <a:alphaModFix/>
            </a:blip>
            <a:srcRect b="42756" l="5142" r="17410" t="40606"/>
            <a:stretch/>
          </p:blipFill>
          <p:spPr>
            <a:xfrm>
              <a:off x="2111259" y="1299584"/>
              <a:ext cx="488650" cy="85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49"/>
            <p:cNvPicPr preferRelativeResize="0"/>
            <p:nvPr/>
          </p:nvPicPr>
          <p:blipFill rotWithShape="1">
            <a:blip r:embed="rId5">
              <a:alphaModFix/>
            </a:blip>
            <a:srcRect b="42217" l="5145" r="8958" t="41145"/>
            <a:stretch/>
          </p:blipFill>
          <p:spPr>
            <a:xfrm>
              <a:off x="2111269" y="1791813"/>
              <a:ext cx="488628" cy="7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49"/>
            <p:cNvPicPr preferRelativeResize="0"/>
            <p:nvPr/>
          </p:nvPicPr>
          <p:blipFill rotWithShape="1">
            <a:blip r:embed="rId6">
              <a:alphaModFix/>
            </a:blip>
            <a:srcRect b="44276" l="5071" r="52915" t="42765"/>
            <a:stretch/>
          </p:blipFill>
          <p:spPr>
            <a:xfrm>
              <a:off x="3039384" y="427814"/>
              <a:ext cx="265865" cy="66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9577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07925" y="1246175"/>
              <a:ext cx="943649" cy="769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454224" y="345874"/>
              <a:ext cx="322150" cy="409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49"/>
            <p:cNvPicPr preferRelativeResize="0"/>
            <p:nvPr/>
          </p:nvPicPr>
          <p:blipFill rotWithShape="1">
            <a:blip r:embed="rId10">
              <a:alphaModFix/>
            </a:blip>
            <a:srcRect b="0" l="14139" r="10610" t="0"/>
            <a:stretch/>
          </p:blipFill>
          <p:spPr>
            <a:xfrm>
              <a:off x="3418447" y="581006"/>
              <a:ext cx="187184" cy="2487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p49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00" name="Google Shape;600;p49"/>
          <p:cNvSpPr txBox="1"/>
          <p:nvPr/>
        </p:nvSpPr>
        <p:spPr>
          <a:xfrm>
            <a:off x="175525" y="469575"/>
            <a:ext cx="4700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2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share the contract with the Pactflow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01" name="Google Shape;60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8398" y="1188600"/>
            <a:ext cx="936301" cy="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08" name="Google Shape;6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3223545" y="2447422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3270777" y="2814183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0"/>
          <p:cNvPicPr preferRelativeResize="0"/>
          <p:nvPr/>
        </p:nvPicPr>
        <p:blipFill rotWithShape="1">
          <a:blip r:embed="rId3">
            <a:alphaModFix/>
          </a:blip>
          <a:srcRect b="0" l="0" r="9379" t="0"/>
          <a:stretch/>
        </p:blipFill>
        <p:spPr>
          <a:xfrm flipH="1" rot="5399922">
            <a:off x="3285098" y="2819397"/>
            <a:ext cx="2486272" cy="27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">
            <a:off x="4588044" y="1141791"/>
            <a:ext cx="794641" cy="20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0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3437448" y="2360355"/>
            <a:ext cx="727161" cy="12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0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3437463" y="3092596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0"/>
          <p:cNvPicPr preferRelativeResize="0"/>
          <p:nvPr/>
        </p:nvPicPr>
        <p:blipFill rotWithShape="1">
          <a:blip r:embed="rId6">
            <a:alphaModFix/>
          </a:blip>
          <a:srcRect b="44276" l="5071" r="52915" t="42765"/>
          <a:stretch/>
        </p:blipFill>
        <p:spPr>
          <a:xfrm>
            <a:off x="4818591" y="1063511"/>
            <a:ext cx="395634" cy="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496" y="2280905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2256" y="2280904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915" y="941616"/>
            <a:ext cx="479245" cy="60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0"/>
          <p:cNvPicPr preferRelativeResize="0"/>
          <p:nvPr/>
        </p:nvPicPr>
        <p:blipFill rotWithShape="1">
          <a:blip r:embed="rId10">
            <a:alphaModFix/>
          </a:blip>
          <a:srcRect b="0" l="14139" r="10610" t="0"/>
          <a:stretch/>
        </p:blipFill>
        <p:spPr>
          <a:xfrm>
            <a:off x="5382674" y="1291399"/>
            <a:ext cx="278549" cy="370065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0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20" name="Google Shape;6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4699370" y="244791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0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4913273" y="2360848"/>
            <a:ext cx="727161" cy="127343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0"/>
          <p:cNvSpPr txBox="1"/>
          <p:nvPr/>
        </p:nvSpPr>
        <p:spPr>
          <a:xfrm>
            <a:off x="4699375" y="1834950"/>
            <a:ext cx="1389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/orders/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/>
          </a:p>
        </p:txBody>
      </p:sp>
      <p:sp>
        <p:nvSpPr>
          <p:cNvPr id="623" name="Google Shape;623;p50"/>
          <p:cNvSpPr txBox="1"/>
          <p:nvPr/>
        </p:nvSpPr>
        <p:spPr>
          <a:xfrm>
            <a:off x="175525" y="469575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3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test the provider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24" name="Google Shape;624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8398" y="1188600"/>
            <a:ext cx="936301" cy="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31" name="Google Shape;6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3223545" y="2447422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3270777" y="2814183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1"/>
          <p:cNvPicPr preferRelativeResize="0"/>
          <p:nvPr/>
        </p:nvPicPr>
        <p:blipFill rotWithShape="1">
          <a:blip r:embed="rId3">
            <a:alphaModFix/>
          </a:blip>
          <a:srcRect b="0" l="0" r="9379" t="0"/>
          <a:stretch/>
        </p:blipFill>
        <p:spPr>
          <a:xfrm flipH="1" rot="5399922">
            <a:off x="3285098" y="2819397"/>
            <a:ext cx="2486272" cy="27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">
            <a:off x="4588044" y="1141791"/>
            <a:ext cx="794641" cy="20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51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3437448" y="2360355"/>
            <a:ext cx="727161" cy="12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1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3437463" y="3092596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1"/>
          <p:cNvPicPr preferRelativeResize="0"/>
          <p:nvPr/>
        </p:nvPicPr>
        <p:blipFill rotWithShape="1">
          <a:blip r:embed="rId6">
            <a:alphaModFix/>
          </a:blip>
          <a:srcRect b="44276" l="5071" r="52915" t="42765"/>
          <a:stretch/>
        </p:blipFill>
        <p:spPr>
          <a:xfrm>
            <a:off x="4818591" y="1063511"/>
            <a:ext cx="395634" cy="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496" y="2280905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2256" y="2280904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915" y="941616"/>
            <a:ext cx="479245" cy="60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1"/>
          <p:cNvPicPr preferRelativeResize="0"/>
          <p:nvPr/>
        </p:nvPicPr>
        <p:blipFill rotWithShape="1">
          <a:blip r:embed="rId10">
            <a:alphaModFix/>
          </a:blip>
          <a:srcRect b="0" l="14139" r="10610" t="0"/>
          <a:stretch/>
        </p:blipFill>
        <p:spPr>
          <a:xfrm>
            <a:off x="5382674" y="1291399"/>
            <a:ext cx="278549" cy="370065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1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43" name="Google Shape;64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4681581" y="280234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1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4848267" y="3080757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4699370" y="244791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51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4913273" y="2360848"/>
            <a:ext cx="727161" cy="127343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1"/>
          <p:cNvSpPr txBox="1"/>
          <p:nvPr/>
        </p:nvSpPr>
        <p:spPr>
          <a:xfrm>
            <a:off x="4699375" y="3283075"/>
            <a:ext cx="11124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“id”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“items”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:[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>
              <a:solidFill>
                <a:srgbClr val="D3368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BBBB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51"/>
          <p:cNvSpPr txBox="1"/>
          <p:nvPr/>
        </p:nvSpPr>
        <p:spPr>
          <a:xfrm>
            <a:off x="4699375" y="1834950"/>
            <a:ext cx="13893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900">
                <a:solidFill>
                  <a:srgbClr val="BBBBBB"/>
                </a:solidFill>
                <a:latin typeface="Courier New"/>
                <a:ea typeface="Courier New"/>
                <a:cs typeface="Courier New"/>
                <a:sym typeface="Courier New"/>
              </a:rPr>
              <a:t> /orders/</a:t>
            </a:r>
            <a:r>
              <a:rPr lang="en" sz="900">
                <a:solidFill>
                  <a:srgbClr val="D33682"/>
                </a:solidFill>
                <a:latin typeface="Courier New"/>
                <a:ea typeface="Courier New"/>
                <a:cs typeface="Courier New"/>
                <a:sym typeface="Courier New"/>
              </a:rPr>
              <a:t>1234</a:t>
            </a:r>
            <a:endParaRPr/>
          </a:p>
        </p:txBody>
      </p:sp>
      <p:sp>
        <p:nvSpPr>
          <p:cNvPr id="649" name="Google Shape;649;p51"/>
          <p:cNvSpPr txBox="1"/>
          <p:nvPr/>
        </p:nvSpPr>
        <p:spPr>
          <a:xfrm>
            <a:off x="175525" y="469575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3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test the provider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50" name="Google Shape;650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8398" y="1188600"/>
            <a:ext cx="936301" cy="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57" name="Google Shape;6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3223545" y="2447422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3270777" y="2814183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2"/>
          <p:cNvPicPr preferRelativeResize="0"/>
          <p:nvPr/>
        </p:nvPicPr>
        <p:blipFill rotWithShape="1">
          <a:blip r:embed="rId3">
            <a:alphaModFix/>
          </a:blip>
          <a:srcRect b="0" l="0" r="9379" t="0"/>
          <a:stretch/>
        </p:blipFill>
        <p:spPr>
          <a:xfrm flipH="1" rot="5399922">
            <a:off x="3285098" y="2819397"/>
            <a:ext cx="2486272" cy="27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">
            <a:off x="4588044" y="1141791"/>
            <a:ext cx="794641" cy="208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2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3437448" y="2360355"/>
            <a:ext cx="727161" cy="127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2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3437463" y="3092596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2"/>
          <p:cNvPicPr preferRelativeResize="0"/>
          <p:nvPr/>
        </p:nvPicPr>
        <p:blipFill rotWithShape="1">
          <a:blip r:embed="rId6">
            <a:alphaModFix/>
          </a:blip>
          <a:srcRect b="44276" l="5071" r="52915" t="42765"/>
          <a:stretch/>
        </p:blipFill>
        <p:spPr>
          <a:xfrm>
            <a:off x="4818591" y="1063511"/>
            <a:ext cx="395634" cy="9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7496" y="2280905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2256" y="2280904"/>
            <a:ext cx="1403815" cy="11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915" y="941616"/>
            <a:ext cx="479245" cy="60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2"/>
          <p:cNvPicPr preferRelativeResize="0"/>
          <p:nvPr/>
        </p:nvPicPr>
        <p:blipFill rotWithShape="1">
          <a:blip r:embed="rId10">
            <a:alphaModFix/>
          </a:blip>
          <a:srcRect b="0" l="14139" r="10610" t="0"/>
          <a:stretch/>
        </p:blipFill>
        <p:spPr>
          <a:xfrm>
            <a:off x="5382674" y="1291399"/>
            <a:ext cx="278549" cy="37006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2"/>
          <p:cNvSpPr txBox="1"/>
          <p:nvPr/>
        </p:nvSpPr>
        <p:spPr>
          <a:xfrm>
            <a:off x="4181450" y="1260194"/>
            <a:ext cx="7275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69" name="Google Shape;6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71">
            <a:off x="4681581" y="280234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2"/>
          <p:cNvPicPr preferRelativeResize="0"/>
          <p:nvPr/>
        </p:nvPicPr>
        <p:blipFill rotWithShape="1">
          <a:blip r:embed="rId5">
            <a:alphaModFix/>
          </a:blip>
          <a:srcRect b="42217" l="5145" r="8958" t="41145"/>
          <a:stretch/>
        </p:blipFill>
        <p:spPr>
          <a:xfrm>
            <a:off x="4848267" y="3080757"/>
            <a:ext cx="727128" cy="1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">
            <a:off x="4699370" y="2447914"/>
            <a:ext cx="1060513" cy="2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2"/>
          <p:cNvPicPr preferRelativeResize="0"/>
          <p:nvPr/>
        </p:nvPicPr>
        <p:blipFill rotWithShape="1">
          <a:blip r:embed="rId4">
            <a:alphaModFix/>
          </a:blip>
          <a:srcRect b="42756" l="5142" r="17410" t="40606"/>
          <a:stretch/>
        </p:blipFill>
        <p:spPr>
          <a:xfrm>
            <a:off x="4913273" y="2360848"/>
            <a:ext cx="727161" cy="127343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2"/>
          <p:cNvSpPr txBox="1"/>
          <p:nvPr/>
        </p:nvSpPr>
        <p:spPr>
          <a:xfrm>
            <a:off x="6028325" y="1207300"/>
            <a:ext cx="681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AA84F"/>
                </a:solidFill>
              </a:rPr>
              <a:t>✔︎</a:t>
            </a:r>
            <a:endParaRPr sz="3600">
              <a:solidFill>
                <a:srgbClr val="6AA84F"/>
              </a:solidFill>
            </a:endParaRPr>
          </a:p>
        </p:txBody>
      </p:sp>
      <p:sp>
        <p:nvSpPr>
          <p:cNvPr id="674" name="Google Shape;674;p52"/>
          <p:cNvSpPr txBox="1"/>
          <p:nvPr/>
        </p:nvSpPr>
        <p:spPr>
          <a:xfrm>
            <a:off x="175525" y="469575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3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test the provider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75" name="Google Shape;675;p5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8398" y="1188600"/>
            <a:ext cx="936301" cy="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82" name="Google Shape;682;p53"/>
          <p:cNvSpPr txBox="1"/>
          <p:nvPr/>
        </p:nvSpPr>
        <p:spPr>
          <a:xfrm>
            <a:off x="175525" y="469575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4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hook into your CI and CD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83" name="Google Shape;68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275" y="1063941"/>
            <a:ext cx="6231445" cy="405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0" name="Google Shape;690;p54"/>
          <p:cNvSpPr txBox="1"/>
          <p:nvPr/>
        </p:nvSpPr>
        <p:spPr>
          <a:xfrm>
            <a:off x="175525" y="469575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4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hook into your CI and CD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91" name="Google Shape;6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25" y="1551722"/>
            <a:ext cx="2780449" cy="19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23" y="1977950"/>
            <a:ext cx="9141200" cy="221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99" name="Google Shape;699;p55"/>
          <p:cNvSpPr txBox="1"/>
          <p:nvPr/>
        </p:nvSpPr>
        <p:spPr>
          <a:xfrm>
            <a:off x="175525" y="469575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Open Sans"/>
                <a:ea typeface="Open Sans"/>
                <a:cs typeface="Open Sans"/>
                <a:sym typeface="Open Sans"/>
              </a:rPr>
              <a:t>Step 4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: hook into your CI and CD</a:t>
            </a:r>
            <a:endParaRPr sz="1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700" name="Google Shape;700;p55"/>
          <p:cNvPicPr preferRelativeResize="0"/>
          <p:nvPr/>
        </p:nvPicPr>
        <p:blipFill rotWithShape="1">
          <a:blip r:embed="rId3">
            <a:alphaModFix/>
          </a:blip>
          <a:srcRect b="0" l="0" r="0" t="26953"/>
          <a:stretch/>
        </p:blipFill>
        <p:spPr>
          <a:xfrm>
            <a:off x="181275" y="966421"/>
            <a:ext cx="8962727" cy="1833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5"/>
          <p:cNvSpPr txBox="1"/>
          <p:nvPr/>
        </p:nvSpPr>
        <p:spPr>
          <a:xfrm>
            <a:off x="468000" y="3210258"/>
            <a:ext cx="82080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$ pact-broker can-i-deploy </a:t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--app A --version 1</a:t>
            </a:r>
            <a:endParaRPr sz="18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--to prod</a:t>
            </a:r>
            <a:endParaRPr sz="1800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6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Use case: React Product Catalog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Consumer pact workflow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Update </a:t>
            </a:r>
            <a:r>
              <a:rPr lang="en" sz="18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/product/:id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endpoint test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Show how consumers can work independently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Publish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Verification Results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Provider workflow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7" name="Google Shape;70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5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5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10" name="Google Shape;710;p56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711" name="Google Shape;711;p56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56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3" name="Google Shape;713;p56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14" name="Google Shape;714;p56"/>
          <p:cNvSpPr txBox="1"/>
          <p:nvPr/>
        </p:nvSpPr>
        <p:spPr>
          <a:xfrm>
            <a:off x="572250" y="888975"/>
            <a:ext cx="716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DEMO: PRODUCT  CATALOG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22" name="Google Shape;722;p57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723" name="Google Shape;723;p57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57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57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26" name="Google Shape;726;p57"/>
          <p:cNvSpPr/>
          <p:nvPr/>
        </p:nvSpPr>
        <p:spPr>
          <a:xfrm>
            <a:off x="3377338" y="29522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Product API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727" name="Google Shape;727;p57"/>
          <p:cNvGrpSpPr/>
          <p:nvPr/>
        </p:nvGrpSpPr>
        <p:grpSpPr>
          <a:xfrm>
            <a:off x="4049638" y="2399038"/>
            <a:ext cx="719401" cy="553200"/>
            <a:chOff x="1730588" y="2500659"/>
            <a:chExt cx="719401" cy="553200"/>
          </a:xfrm>
        </p:grpSpPr>
        <p:cxnSp>
          <p:nvCxnSpPr>
            <p:cNvPr id="728" name="Google Shape;728;p57"/>
            <p:cNvCxnSpPr>
              <a:stCxn id="729" idx="2"/>
              <a:endCxn id="726" idx="0"/>
            </p:cNvCxnSpPr>
            <p:nvPr/>
          </p:nvCxnSpPr>
          <p:spPr>
            <a:xfrm>
              <a:off x="1730588" y="2500659"/>
              <a:ext cx="0" cy="5532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30" name="Google Shape;730;p57"/>
            <p:cNvSpPr txBox="1"/>
            <p:nvPr/>
          </p:nvSpPr>
          <p:spPr>
            <a:xfrm>
              <a:off x="1730588" y="267109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31" name="Google Shape;731;p57"/>
          <p:cNvSpPr/>
          <p:nvPr/>
        </p:nvSpPr>
        <p:spPr>
          <a:xfrm>
            <a:off x="3377338" y="1879763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Product Consumer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732" name="Google Shape;73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8850" y="1571903"/>
            <a:ext cx="225751" cy="2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8850" y="2667578"/>
            <a:ext cx="225751" cy="22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Our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vision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is to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transform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the way teams test and release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distributed systems. </a:t>
            </a:r>
            <a:endParaRPr b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VISION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61" name="Google Shape;161;p31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62" name="Google Shape;162;p31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31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31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65" name="Google Shape;165;p31"/>
          <p:cNvSpPr txBox="1"/>
          <p:nvPr/>
        </p:nvSpPr>
        <p:spPr>
          <a:xfrm>
            <a:off x="572250" y="888975"/>
            <a:ext cx="716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Integration testing is </a:t>
            </a:r>
            <a:r>
              <a:rPr i="1" lang="en" sz="18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hard...</a:t>
            </a:r>
            <a:endParaRPr i="1" sz="18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5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DEMO: PRODUCT  CATALOG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41" name="Google Shape;741;p58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742" name="Google Shape;742;p58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3" name="Google Shape;743;p58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4" name="Google Shape;744;p58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45" name="Google Shape;745;p58"/>
          <p:cNvSpPr/>
          <p:nvPr/>
        </p:nvSpPr>
        <p:spPr>
          <a:xfrm>
            <a:off x="3377338" y="29522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Product API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746" name="Google Shape;746;p58"/>
          <p:cNvGrpSpPr/>
          <p:nvPr/>
        </p:nvGrpSpPr>
        <p:grpSpPr>
          <a:xfrm>
            <a:off x="4049638" y="2399038"/>
            <a:ext cx="719401" cy="553200"/>
            <a:chOff x="1730588" y="2500659"/>
            <a:chExt cx="719401" cy="553200"/>
          </a:xfrm>
        </p:grpSpPr>
        <p:cxnSp>
          <p:nvCxnSpPr>
            <p:cNvPr id="747" name="Google Shape;747;p58"/>
            <p:cNvCxnSpPr>
              <a:stCxn id="748" idx="2"/>
              <a:endCxn id="745" idx="0"/>
            </p:cNvCxnSpPr>
            <p:nvPr/>
          </p:nvCxnSpPr>
          <p:spPr>
            <a:xfrm>
              <a:off x="1730588" y="2500659"/>
              <a:ext cx="0" cy="5532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49" name="Google Shape;749;p58"/>
            <p:cNvSpPr txBox="1"/>
            <p:nvPr/>
          </p:nvSpPr>
          <p:spPr>
            <a:xfrm>
              <a:off x="1730588" y="267109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50" name="Google Shape;750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8850" y="2667578"/>
            <a:ext cx="225751" cy="22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3732" y="1847100"/>
            <a:ext cx="691849" cy="5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8004" y="2100537"/>
            <a:ext cx="211651" cy="1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2900" y="1697450"/>
            <a:ext cx="149650" cy="1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DEMO: PRODUCT  CATALOG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61" name="Google Shape;761;p59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762" name="Google Shape;762;p59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59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59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65" name="Google Shape;765;p59"/>
          <p:cNvSpPr/>
          <p:nvPr/>
        </p:nvSpPr>
        <p:spPr>
          <a:xfrm>
            <a:off x="3377338" y="29522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Product API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766" name="Google Shape;766;p59"/>
          <p:cNvGrpSpPr/>
          <p:nvPr/>
        </p:nvGrpSpPr>
        <p:grpSpPr>
          <a:xfrm>
            <a:off x="4049638" y="2399125"/>
            <a:ext cx="719400" cy="553200"/>
            <a:chOff x="1730588" y="2500746"/>
            <a:chExt cx="719400" cy="553200"/>
          </a:xfrm>
        </p:grpSpPr>
        <p:cxnSp>
          <p:nvCxnSpPr>
            <p:cNvPr id="767" name="Google Shape;767;p59"/>
            <p:cNvCxnSpPr>
              <a:stCxn id="768" idx="2"/>
              <a:endCxn id="765" idx="0"/>
            </p:cNvCxnSpPr>
            <p:nvPr/>
          </p:nvCxnSpPr>
          <p:spPr>
            <a:xfrm>
              <a:off x="1730607" y="2500746"/>
              <a:ext cx="0" cy="5532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69" name="Google Shape;769;p59"/>
            <p:cNvSpPr txBox="1"/>
            <p:nvPr/>
          </p:nvSpPr>
          <p:spPr>
            <a:xfrm>
              <a:off x="1730588" y="267109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70" name="Google Shape;77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4" y="2675325"/>
            <a:ext cx="115725" cy="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3732" y="1847100"/>
            <a:ext cx="691849" cy="5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8004" y="2100537"/>
            <a:ext cx="211651" cy="1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2900" y="1697450"/>
            <a:ext cx="149650" cy="1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6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6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DEMO: PRODUCT  CATALOG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780" name="Google Shape;780;p60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781" name="Google Shape;781;p60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60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Google Shape;783;p60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784" name="Google Shape;784;p60"/>
          <p:cNvSpPr/>
          <p:nvPr/>
        </p:nvSpPr>
        <p:spPr>
          <a:xfrm>
            <a:off x="3377338" y="29522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Product API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785" name="Google Shape;785;p60"/>
          <p:cNvGrpSpPr/>
          <p:nvPr/>
        </p:nvGrpSpPr>
        <p:grpSpPr>
          <a:xfrm>
            <a:off x="4049638" y="2399125"/>
            <a:ext cx="719400" cy="553200"/>
            <a:chOff x="1730588" y="2500746"/>
            <a:chExt cx="719400" cy="553200"/>
          </a:xfrm>
        </p:grpSpPr>
        <p:cxnSp>
          <p:nvCxnSpPr>
            <p:cNvPr id="786" name="Google Shape;786;p60"/>
            <p:cNvCxnSpPr>
              <a:stCxn id="787" idx="2"/>
              <a:endCxn id="784" idx="0"/>
            </p:cNvCxnSpPr>
            <p:nvPr/>
          </p:nvCxnSpPr>
          <p:spPr>
            <a:xfrm>
              <a:off x="1730607" y="2500746"/>
              <a:ext cx="0" cy="5532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88" name="Google Shape;788;p60"/>
            <p:cNvSpPr txBox="1"/>
            <p:nvPr/>
          </p:nvSpPr>
          <p:spPr>
            <a:xfrm>
              <a:off x="1730588" y="267109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87" name="Google Shape;787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3732" y="1847100"/>
            <a:ext cx="691849" cy="5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8004" y="2100537"/>
            <a:ext cx="211651" cy="149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2900" y="1697450"/>
            <a:ext cx="149650" cy="1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36000" y="2741525"/>
            <a:ext cx="149650" cy="1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1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Use case: Kafka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Consumer pact workflow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Add new </a:t>
            </a:r>
            <a:r>
              <a:rPr lang="en" sz="1800">
                <a:solidFill>
                  <a:srgbClr val="F3F3F3"/>
                </a:solidFill>
                <a:latin typeface="Courier New"/>
                <a:ea typeface="Courier New"/>
                <a:cs typeface="Courier New"/>
                <a:sym typeface="Courier New"/>
              </a:rPr>
              <a:t>/products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endpoint test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Show how consumers can work independently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Publish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lphaL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Verification Results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Open Sans"/>
              <a:buAutoNum type="arabicPeriod"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Provider workflow</a:t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97" name="Google Shape;7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6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00" name="Google Shape;800;p61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801" name="Google Shape;801;p61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61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" name="Google Shape;803;p61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804" name="Google Shape;804;p61"/>
          <p:cNvSpPr txBox="1"/>
          <p:nvPr/>
        </p:nvSpPr>
        <p:spPr>
          <a:xfrm>
            <a:off x="572250" y="888975"/>
            <a:ext cx="716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6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DEMO: KAFKA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811" name="Google Shape;811;p62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812" name="Google Shape;812;p62"/>
            <p:cNvPicPr preferRelativeResize="0"/>
            <p:nvPr/>
          </p:nvPicPr>
          <p:blipFill rotWithShape="1">
            <a:blip r:embed="rId3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62"/>
            <p:cNvPicPr preferRelativeResize="0"/>
            <p:nvPr/>
          </p:nvPicPr>
          <p:blipFill rotWithShape="1">
            <a:blip r:embed="rId4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p62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815" name="Google Shape;815;p62"/>
          <p:cNvSpPr txBox="1"/>
          <p:nvPr/>
        </p:nvSpPr>
        <p:spPr>
          <a:xfrm>
            <a:off x="572250" y="888975"/>
            <a:ext cx="71619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16" name="Google Shape;816;p62"/>
          <p:cNvGrpSpPr/>
          <p:nvPr/>
        </p:nvGrpSpPr>
        <p:grpSpPr>
          <a:xfrm>
            <a:off x="5911925" y="2432625"/>
            <a:ext cx="1344600" cy="686850"/>
            <a:chOff x="5387025" y="3159675"/>
            <a:chExt cx="1344600" cy="686850"/>
          </a:xfrm>
        </p:grpSpPr>
        <p:sp>
          <p:nvSpPr>
            <p:cNvPr id="817" name="Google Shape;817;p62"/>
            <p:cNvSpPr/>
            <p:nvPr/>
          </p:nvSpPr>
          <p:spPr>
            <a:xfrm>
              <a:off x="5387025" y="3352725"/>
              <a:ext cx="1344600" cy="493800"/>
            </a:xfrm>
            <a:prstGeom prst="rect">
              <a:avLst/>
            </a:prstGeom>
            <a:noFill/>
            <a:ln cap="flat" cmpd="sng" w="19050">
              <a:solidFill>
                <a:srgbClr val="6FA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Consumer Y</a:t>
              </a:r>
              <a:endParaRPr sz="1200">
                <a:solidFill>
                  <a:srgbClr val="FFFFFF"/>
                </a:solidFill>
              </a:endParaRPr>
            </a:p>
          </p:txBody>
        </p:sp>
        <p:pic>
          <p:nvPicPr>
            <p:cNvPr id="818" name="Google Shape;818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33300" y="3159675"/>
              <a:ext cx="302253" cy="113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19" name="Google Shape;819;p62"/>
          <p:cNvCxnSpPr>
            <a:stCxn id="820" idx="1"/>
            <a:endCxn id="821" idx="3"/>
          </p:cNvCxnSpPr>
          <p:nvPr/>
        </p:nvCxnSpPr>
        <p:spPr>
          <a:xfrm flipH="1">
            <a:off x="5104325" y="2049400"/>
            <a:ext cx="807600" cy="8208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822" name="Google Shape;822;p62"/>
          <p:cNvGrpSpPr/>
          <p:nvPr/>
        </p:nvGrpSpPr>
        <p:grpSpPr>
          <a:xfrm>
            <a:off x="5911925" y="1511388"/>
            <a:ext cx="1344600" cy="784913"/>
            <a:chOff x="5387025" y="2238438"/>
            <a:chExt cx="1344600" cy="784913"/>
          </a:xfrm>
        </p:grpSpPr>
        <p:sp>
          <p:nvSpPr>
            <p:cNvPr id="820" name="Google Shape;820;p62"/>
            <p:cNvSpPr/>
            <p:nvPr/>
          </p:nvSpPr>
          <p:spPr>
            <a:xfrm>
              <a:off x="5387025" y="2529550"/>
              <a:ext cx="1344600" cy="493800"/>
            </a:xfrm>
            <a:prstGeom prst="rect">
              <a:avLst/>
            </a:prstGeom>
            <a:noFill/>
            <a:ln cap="flat" cmpd="sng" w="19050">
              <a:solidFill>
                <a:srgbClr val="6FA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Consumer X</a:t>
              </a:r>
              <a:endParaRPr sz="1200">
                <a:solidFill>
                  <a:srgbClr val="FFFFFF"/>
                </a:solidFill>
              </a:endParaRPr>
            </a:p>
          </p:txBody>
        </p:sp>
        <p:pic>
          <p:nvPicPr>
            <p:cNvPr id="823" name="Google Shape;823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85274" y="2238438"/>
              <a:ext cx="115725" cy="211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1" name="Google Shape;82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56638" y="2726252"/>
            <a:ext cx="547800" cy="287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Google Shape;824;p62"/>
          <p:cNvCxnSpPr>
            <a:stCxn id="825" idx="3"/>
            <a:endCxn id="821" idx="1"/>
          </p:cNvCxnSpPr>
          <p:nvPr/>
        </p:nvCxnSpPr>
        <p:spPr>
          <a:xfrm>
            <a:off x="3608023" y="2530639"/>
            <a:ext cx="948600" cy="339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6" name="Google Shape;826;p62"/>
          <p:cNvSpPr/>
          <p:nvPr/>
        </p:nvSpPr>
        <p:spPr>
          <a:xfrm>
            <a:off x="5911924" y="341580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Consumer Z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27" name="Google Shape;827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0323" y="2786364"/>
            <a:ext cx="167700" cy="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0323" y="3125939"/>
            <a:ext cx="167700" cy="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0323" y="2446789"/>
            <a:ext cx="167700" cy="16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9" name="Google Shape;829;p62"/>
          <p:cNvCxnSpPr>
            <a:stCxn id="827" idx="3"/>
            <a:endCxn id="821" idx="1"/>
          </p:cNvCxnSpPr>
          <p:nvPr/>
        </p:nvCxnSpPr>
        <p:spPr>
          <a:xfrm>
            <a:off x="3608023" y="2870214"/>
            <a:ext cx="948600" cy="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0" name="Google Shape;830;p62"/>
          <p:cNvCxnSpPr>
            <a:stCxn id="828" idx="3"/>
            <a:endCxn id="821" idx="1"/>
          </p:cNvCxnSpPr>
          <p:nvPr/>
        </p:nvCxnSpPr>
        <p:spPr>
          <a:xfrm flipH="1" rot="10800000">
            <a:off x="3608023" y="2870189"/>
            <a:ext cx="948600" cy="339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1" name="Google Shape;831;p62"/>
          <p:cNvCxnSpPr>
            <a:stCxn id="817" idx="1"/>
            <a:endCxn id="821" idx="3"/>
          </p:cNvCxnSpPr>
          <p:nvPr/>
        </p:nvCxnSpPr>
        <p:spPr>
          <a:xfrm rot="10800000">
            <a:off x="5104325" y="2870175"/>
            <a:ext cx="807600" cy="24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832" name="Google Shape;832;p62"/>
          <p:cNvCxnSpPr>
            <a:stCxn id="826" idx="1"/>
            <a:endCxn id="821" idx="3"/>
          </p:cNvCxnSpPr>
          <p:nvPr/>
        </p:nvCxnSpPr>
        <p:spPr>
          <a:xfrm rot="10800000">
            <a:off x="5104324" y="2870100"/>
            <a:ext cx="807600" cy="7926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833" name="Google Shape;833;p62"/>
          <p:cNvGrpSpPr/>
          <p:nvPr/>
        </p:nvGrpSpPr>
        <p:grpSpPr>
          <a:xfrm>
            <a:off x="1456098" y="2432625"/>
            <a:ext cx="1344600" cy="686850"/>
            <a:chOff x="5387025" y="3159675"/>
            <a:chExt cx="1344600" cy="686850"/>
          </a:xfrm>
        </p:grpSpPr>
        <p:sp>
          <p:nvSpPr>
            <p:cNvPr id="834" name="Google Shape;834;p62"/>
            <p:cNvSpPr/>
            <p:nvPr/>
          </p:nvSpPr>
          <p:spPr>
            <a:xfrm>
              <a:off x="5387025" y="3352725"/>
              <a:ext cx="1344600" cy="493800"/>
            </a:xfrm>
            <a:prstGeom prst="rect">
              <a:avLst/>
            </a:prstGeom>
            <a:noFill/>
            <a:ln cap="flat" cmpd="sng" w="19050">
              <a:solidFill>
                <a:srgbClr val="6FA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Producer B</a:t>
              </a:r>
              <a:endParaRPr sz="1200">
                <a:solidFill>
                  <a:srgbClr val="FFFFFF"/>
                </a:solidFill>
              </a:endParaRPr>
            </a:p>
          </p:txBody>
        </p:sp>
        <p:pic>
          <p:nvPicPr>
            <p:cNvPr id="835" name="Google Shape;835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33300" y="3159675"/>
              <a:ext cx="302253" cy="11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6" name="Google Shape;836;p62"/>
          <p:cNvGrpSpPr/>
          <p:nvPr/>
        </p:nvGrpSpPr>
        <p:grpSpPr>
          <a:xfrm>
            <a:off x="1456098" y="1511388"/>
            <a:ext cx="1344600" cy="784913"/>
            <a:chOff x="5387025" y="2238438"/>
            <a:chExt cx="1344600" cy="784913"/>
          </a:xfrm>
        </p:grpSpPr>
        <p:sp>
          <p:nvSpPr>
            <p:cNvPr id="837" name="Google Shape;837;p62"/>
            <p:cNvSpPr/>
            <p:nvPr/>
          </p:nvSpPr>
          <p:spPr>
            <a:xfrm>
              <a:off x="5387025" y="2529550"/>
              <a:ext cx="1344600" cy="493800"/>
            </a:xfrm>
            <a:prstGeom prst="rect">
              <a:avLst/>
            </a:prstGeom>
            <a:noFill/>
            <a:ln cap="flat" cmpd="sng" w="19050">
              <a:solidFill>
                <a:srgbClr val="6FA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Producer A</a:t>
              </a:r>
              <a:endParaRPr sz="1200">
                <a:solidFill>
                  <a:srgbClr val="FFFFFF"/>
                </a:solidFill>
              </a:endParaRPr>
            </a:p>
          </p:txBody>
        </p:sp>
        <p:pic>
          <p:nvPicPr>
            <p:cNvPr id="838" name="Google Shape;838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85274" y="2238438"/>
              <a:ext cx="115725" cy="211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9" name="Google Shape;839;p62"/>
          <p:cNvSpPr/>
          <p:nvPr/>
        </p:nvSpPr>
        <p:spPr>
          <a:xfrm>
            <a:off x="1456097" y="341580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Producer C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840" name="Google Shape;840;p62"/>
          <p:cNvCxnSpPr>
            <a:stCxn id="837" idx="3"/>
            <a:endCxn id="825" idx="1"/>
          </p:cNvCxnSpPr>
          <p:nvPr/>
        </p:nvCxnSpPr>
        <p:spPr>
          <a:xfrm>
            <a:off x="2800698" y="2049400"/>
            <a:ext cx="639600" cy="4812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62"/>
          <p:cNvCxnSpPr>
            <a:stCxn id="827" idx="1"/>
            <a:endCxn id="834" idx="3"/>
          </p:cNvCxnSpPr>
          <p:nvPr/>
        </p:nvCxnSpPr>
        <p:spPr>
          <a:xfrm flipH="1">
            <a:off x="2800723" y="2870214"/>
            <a:ext cx="639600" cy="24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2" name="Google Shape;842;p62"/>
          <p:cNvCxnSpPr>
            <a:stCxn id="828" idx="1"/>
            <a:endCxn id="839" idx="3"/>
          </p:cNvCxnSpPr>
          <p:nvPr/>
        </p:nvCxnSpPr>
        <p:spPr>
          <a:xfrm flipH="1">
            <a:off x="2800723" y="3209789"/>
            <a:ext cx="639600" cy="4530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3" name="Google Shape;843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6575" y="3209799"/>
            <a:ext cx="167700" cy="167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9550" y="3209799"/>
            <a:ext cx="167700" cy="16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6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DEMO: KAFKA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51" name="Google Shape;851;p63"/>
          <p:cNvSpPr/>
          <p:nvPr/>
        </p:nvSpPr>
        <p:spPr>
          <a:xfrm>
            <a:off x="5962925" y="317270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Product API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852" name="Google Shape;852;p63"/>
          <p:cNvCxnSpPr>
            <a:endCxn id="851" idx="1"/>
          </p:cNvCxnSpPr>
          <p:nvPr/>
        </p:nvCxnSpPr>
        <p:spPr>
          <a:xfrm>
            <a:off x="5265425" y="3419008"/>
            <a:ext cx="697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853" name="Google Shape;853;p63"/>
          <p:cNvGrpSpPr/>
          <p:nvPr/>
        </p:nvGrpSpPr>
        <p:grpSpPr>
          <a:xfrm>
            <a:off x="1493023" y="2913766"/>
            <a:ext cx="1344600" cy="753459"/>
            <a:chOff x="5387025" y="2219666"/>
            <a:chExt cx="1344600" cy="753459"/>
          </a:xfrm>
        </p:grpSpPr>
        <p:sp>
          <p:nvSpPr>
            <p:cNvPr id="854" name="Google Shape;854;p63"/>
            <p:cNvSpPr/>
            <p:nvPr/>
          </p:nvSpPr>
          <p:spPr>
            <a:xfrm>
              <a:off x="5387025" y="2479325"/>
              <a:ext cx="1344600" cy="493800"/>
            </a:xfrm>
            <a:prstGeom prst="rect">
              <a:avLst/>
            </a:prstGeom>
            <a:noFill/>
            <a:ln cap="flat" cmpd="sng" w="19050">
              <a:solidFill>
                <a:srgbClr val="6FA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</a:rPr>
                <a:t>Event API</a:t>
              </a:r>
              <a:endParaRPr sz="1200">
                <a:solidFill>
                  <a:srgbClr val="FFFFFF"/>
                </a:solidFill>
              </a:endParaRPr>
            </a:p>
          </p:txBody>
        </p:sp>
        <p:pic>
          <p:nvPicPr>
            <p:cNvPr id="855" name="Google Shape;855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85274" y="2219666"/>
              <a:ext cx="115725" cy="2116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56" name="Google Shape;856;p63"/>
          <p:cNvCxnSpPr>
            <a:stCxn id="854" idx="3"/>
          </p:cNvCxnSpPr>
          <p:nvPr/>
        </p:nvCxnSpPr>
        <p:spPr>
          <a:xfrm>
            <a:off x="2837623" y="3420325"/>
            <a:ext cx="808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7" name="Google Shape;85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0225" y="2961600"/>
            <a:ext cx="149650" cy="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63"/>
          <p:cNvSpPr/>
          <p:nvPr/>
        </p:nvSpPr>
        <p:spPr>
          <a:xfrm>
            <a:off x="3646425" y="3079100"/>
            <a:ext cx="450600" cy="68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Pact</a:t>
            </a:r>
            <a:endParaRPr sz="800"/>
          </a:p>
        </p:txBody>
      </p:sp>
      <p:sp>
        <p:nvSpPr>
          <p:cNvPr id="859" name="Google Shape;859;p63"/>
          <p:cNvSpPr/>
          <p:nvPr/>
        </p:nvSpPr>
        <p:spPr>
          <a:xfrm>
            <a:off x="4823325" y="3079100"/>
            <a:ext cx="450600" cy="68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Pact</a:t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REST APIs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6" name="Google Shape;866;p64"/>
          <p:cNvSpPr/>
          <p:nvPr/>
        </p:nvSpPr>
        <p:spPr>
          <a:xfrm>
            <a:off x="2000713" y="356038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67" name="Google Shape;867;p64"/>
          <p:cNvSpPr/>
          <p:nvPr/>
        </p:nvSpPr>
        <p:spPr>
          <a:xfrm>
            <a:off x="2000713" y="2538275"/>
            <a:ext cx="44913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API Gateway / BFF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868" name="Google Shape;868;p64"/>
          <p:cNvSpPr/>
          <p:nvPr/>
        </p:nvSpPr>
        <p:spPr>
          <a:xfrm>
            <a:off x="5119163" y="356040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B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69" name="Google Shape;8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725" y="1465438"/>
            <a:ext cx="691849" cy="55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0" name="Google Shape;870;p64"/>
          <p:cNvCxnSpPr>
            <a:stCxn id="869" idx="2"/>
          </p:cNvCxnSpPr>
          <p:nvPr/>
        </p:nvCxnSpPr>
        <p:spPr>
          <a:xfrm>
            <a:off x="2977650" y="2017463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71" name="Google Shape;871;p64"/>
          <p:cNvSpPr txBox="1"/>
          <p:nvPr/>
        </p:nvSpPr>
        <p:spPr>
          <a:xfrm>
            <a:off x="3033738" y="2194022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72" name="Google Shape;872;p64"/>
          <p:cNvGrpSpPr/>
          <p:nvPr/>
        </p:nvGrpSpPr>
        <p:grpSpPr>
          <a:xfrm>
            <a:off x="2631734" y="3039590"/>
            <a:ext cx="719400" cy="520800"/>
            <a:chOff x="1683488" y="2523613"/>
            <a:chExt cx="719400" cy="520800"/>
          </a:xfrm>
        </p:grpSpPr>
        <p:cxnSp>
          <p:nvCxnSpPr>
            <p:cNvPr id="873" name="Google Shape;873;p64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74" name="Google Shape;874;p64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5" name="Google Shape;875;p64"/>
          <p:cNvGrpSpPr/>
          <p:nvPr/>
        </p:nvGrpSpPr>
        <p:grpSpPr>
          <a:xfrm>
            <a:off x="5744363" y="3030154"/>
            <a:ext cx="719400" cy="520800"/>
            <a:chOff x="1683488" y="2523613"/>
            <a:chExt cx="719400" cy="520800"/>
          </a:xfrm>
        </p:grpSpPr>
        <p:cxnSp>
          <p:nvCxnSpPr>
            <p:cNvPr id="876" name="Google Shape;876;p64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77" name="Google Shape;877;p64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878" name="Google Shape;878;p64"/>
          <p:cNvGrpSpPr/>
          <p:nvPr/>
        </p:nvGrpSpPr>
        <p:grpSpPr>
          <a:xfrm>
            <a:off x="3359413" y="3809050"/>
            <a:ext cx="1773900" cy="196009"/>
            <a:chOff x="984842" y="2166973"/>
            <a:chExt cx="1773900" cy="196009"/>
          </a:xfrm>
        </p:grpSpPr>
        <p:cxnSp>
          <p:nvCxnSpPr>
            <p:cNvPr id="879" name="Google Shape;879;p64"/>
            <p:cNvCxnSpPr/>
            <p:nvPr/>
          </p:nvCxnSpPr>
          <p:spPr>
            <a:xfrm>
              <a:off x="984842" y="2166973"/>
              <a:ext cx="17739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80" name="Google Shape;880;p64"/>
            <p:cNvSpPr txBox="1"/>
            <p:nvPr/>
          </p:nvSpPr>
          <p:spPr>
            <a:xfrm>
              <a:off x="1512138" y="2195282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81" name="Google Shape;881;p64"/>
          <p:cNvSpPr/>
          <p:nvPr/>
        </p:nvSpPr>
        <p:spPr>
          <a:xfrm>
            <a:off x="3574063" y="43670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C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882" name="Google Shape;88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314" y="3338323"/>
            <a:ext cx="158172" cy="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64"/>
          <p:cNvPicPr preferRelativeResize="0"/>
          <p:nvPr/>
        </p:nvPicPr>
        <p:blipFill rotWithShape="1">
          <a:blip r:embed="rId5">
            <a:alphaModFix/>
          </a:blip>
          <a:srcRect b="18536" l="30723" r="32102" t="16583"/>
          <a:stretch/>
        </p:blipFill>
        <p:spPr>
          <a:xfrm>
            <a:off x="2719325" y="1316675"/>
            <a:ext cx="115725" cy="1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2699" y="3316338"/>
            <a:ext cx="115725" cy="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2638" y="4194250"/>
            <a:ext cx="137201" cy="137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6" name="Google Shape;886;p64"/>
          <p:cNvCxnSpPr/>
          <p:nvPr/>
        </p:nvCxnSpPr>
        <p:spPr>
          <a:xfrm>
            <a:off x="5398450" y="2013350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87" name="Google Shape;887;p64"/>
          <p:cNvSpPr txBox="1"/>
          <p:nvPr/>
        </p:nvSpPr>
        <p:spPr>
          <a:xfrm>
            <a:off x="4560025" y="2189900"/>
            <a:ext cx="7938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GraphQL/HTTP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8" name="Google Shape;888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7775" y="1198476"/>
            <a:ext cx="421990" cy="31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0513" y="1148809"/>
            <a:ext cx="368600" cy="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47750" y="1496675"/>
            <a:ext cx="301410" cy="520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64"/>
          <p:cNvSpPr txBox="1"/>
          <p:nvPr/>
        </p:nvSpPr>
        <p:spPr>
          <a:xfrm>
            <a:off x="5071984" y="4663059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92" name="Google Shape;892;p64"/>
          <p:cNvCxnSpPr>
            <a:endCxn id="881" idx="3"/>
          </p:cNvCxnSpPr>
          <p:nvPr/>
        </p:nvCxnSpPr>
        <p:spPr>
          <a:xfrm flipH="1">
            <a:off x="4918663" y="4054138"/>
            <a:ext cx="872700" cy="559800"/>
          </a:xfrm>
          <a:prstGeom prst="bentConnector3">
            <a:avLst>
              <a:gd fmla="val 90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893" name="Google Shape;893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92625" y="2679354"/>
            <a:ext cx="211651" cy="21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6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6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SERVERLESS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00" name="Google Shape;900;p65"/>
          <p:cNvSpPr/>
          <p:nvPr/>
        </p:nvSpPr>
        <p:spPr>
          <a:xfrm>
            <a:off x="2000713" y="356038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2000713" y="2538275"/>
            <a:ext cx="44913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API Gateway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02" name="Google Shape;902;p65"/>
          <p:cNvSpPr/>
          <p:nvPr/>
        </p:nvSpPr>
        <p:spPr>
          <a:xfrm>
            <a:off x="5119163" y="356040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B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903" name="Google Shape;9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725" y="1465438"/>
            <a:ext cx="691849" cy="55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4" name="Google Shape;904;p65"/>
          <p:cNvCxnSpPr>
            <a:stCxn id="903" idx="2"/>
          </p:cNvCxnSpPr>
          <p:nvPr/>
        </p:nvCxnSpPr>
        <p:spPr>
          <a:xfrm>
            <a:off x="2977650" y="2017463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05" name="Google Shape;905;p65"/>
          <p:cNvSpPr txBox="1"/>
          <p:nvPr/>
        </p:nvSpPr>
        <p:spPr>
          <a:xfrm>
            <a:off x="3033738" y="2194022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06" name="Google Shape;906;p65"/>
          <p:cNvGrpSpPr/>
          <p:nvPr/>
        </p:nvGrpSpPr>
        <p:grpSpPr>
          <a:xfrm>
            <a:off x="2631734" y="3039590"/>
            <a:ext cx="719400" cy="520800"/>
            <a:chOff x="1683488" y="2523613"/>
            <a:chExt cx="719400" cy="520800"/>
          </a:xfrm>
        </p:grpSpPr>
        <p:cxnSp>
          <p:nvCxnSpPr>
            <p:cNvPr id="907" name="Google Shape;907;p65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908" name="Google Shape;908;p65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09" name="Google Shape;909;p65"/>
          <p:cNvSpPr/>
          <p:nvPr/>
        </p:nvSpPr>
        <p:spPr>
          <a:xfrm>
            <a:off x="3574063" y="43670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C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910" name="Google Shape;910;p65"/>
          <p:cNvPicPr preferRelativeResize="0"/>
          <p:nvPr/>
        </p:nvPicPr>
        <p:blipFill rotWithShape="1">
          <a:blip r:embed="rId4">
            <a:alphaModFix/>
          </a:blip>
          <a:srcRect b="18536" l="30723" r="32102" t="16583"/>
          <a:stretch/>
        </p:blipFill>
        <p:spPr>
          <a:xfrm>
            <a:off x="2719325" y="1316675"/>
            <a:ext cx="115725" cy="113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1" name="Google Shape;911;p65"/>
          <p:cNvCxnSpPr/>
          <p:nvPr/>
        </p:nvCxnSpPr>
        <p:spPr>
          <a:xfrm>
            <a:off x="5398450" y="2013350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12" name="Google Shape;912;p65"/>
          <p:cNvSpPr txBox="1"/>
          <p:nvPr/>
        </p:nvSpPr>
        <p:spPr>
          <a:xfrm>
            <a:off x="4560025" y="2189900"/>
            <a:ext cx="7938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3" name="Google Shape;913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7775" y="1198476"/>
            <a:ext cx="421990" cy="31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513" y="1148809"/>
            <a:ext cx="368600" cy="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7750" y="1496675"/>
            <a:ext cx="301410" cy="5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5113" y="3294153"/>
            <a:ext cx="201000" cy="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8038" y="3294153"/>
            <a:ext cx="201000" cy="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6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45878" y="3686691"/>
            <a:ext cx="201000" cy="2412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9" name="Google Shape;919;p65"/>
          <p:cNvCxnSpPr>
            <a:stCxn id="900" idx="3"/>
            <a:endCxn id="918" idx="1"/>
          </p:cNvCxnSpPr>
          <p:nvPr/>
        </p:nvCxnSpPr>
        <p:spPr>
          <a:xfrm>
            <a:off x="3345313" y="3807288"/>
            <a:ext cx="8007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65"/>
          <p:cNvCxnSpPr>
            <a:stCxn id="902" idx="1"/>
            <a:endCxn id="918" idx="3"/>
          </p:cNvCxnSpPr>
          <p:nvPr/>
        </p:nvCxnSpPr>
        <p:spPr>
          <a:xfrm rot="10800000">
            <a:off x="4346963" y="3807300"/>
            <a:ext cx="772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921" name="Google Shape;921;p65"/>
          <p:cNvCxnSpPr>
            <a:stCxn id="918" idx="2"/>
            <a:endCxn id="909" idx="0"/>
          </p:cNvCxnSpPr>
          <p:nvPr/>
        </p:nvCxnSpPr>
        <p:spPr>
          <a:xfrm>
            <a:off x="4246378" y="3927893"/>
            <a:ext cx="0" cy="4392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22" name="Google Shape;922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70088" y="4093653"/>
            <a:ext cx="201000" cy="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WORKS: CONSUMER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929" name="Google Shape;929;p66"/>
          <p:cNvGrpSpPr/>
          <p:nvPr/>
        </p:nvGrpSpPr>
        <p:grpSpPr>
          <a:xfrm>
            <a:off x="3341125" y="912400"/>
            <a:ext cx="4481875" cy="3316500"/>
            <a:chOff x="304125" y="720300"/>
            <a:chExt cx="4481875" cy="3316500"/>
          </a:xfrm>
        </p:grpSpPr>
        <p:sp>
          <p:nvSpPr>
            <p:cNvPr id="930" name="Google Shape;930;p66"/>
            <p:cNvSpPr/>
            <p:nvPr/>
          </p:nvSpPr>
          <p:spPr>
            <a:xfrm>
              <a:off x="304125" y="720300"/>
              <a:ext cx="3180000" cy="3316500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6"/>
            <p:cNvSpPr/>
            <p:nvPr/>
          </p:nvSpPr>
          <p:spPr>
            <a:xfrm>
              <a:off x="456525" y="872700"/>
              <a:ext cx="2899500" cy="391800"/>
            </a:xfrm>
            <a:prstGeom prst="rect">
              <a:avLst/>
            </a:prstGeom>
            <a:solidFill>
              <a:srgbClr val="A2C4C9"/>
            </a:solidFill>
            <a:ln cap="flat" cmpd="sng" w="28575">
              <a:solidFill>
                <a:srgbClr val="4581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Adapters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932" name="Google Shape;932;p66"/>
            <p:cNvSpPr/>
            <p:nvPr/>
          </p:nvSpPr>
          <p:spPr>
            <a:xfrm>
              <a:off x="444375" y="1403925"/>
              <a:ext cx="2899500" cy="391800"/>
            </a:xfrm>
            <a:prstGeom prst="rect">
              <a:avLst/>
            </a:prstGeom>
            <a:solidFill>
              <a:srgbClr val="EAD1DC"/>
            </a:solidFill>
            <a:ln cap="flat" cmpd="sng" w="28575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Services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933" name="Google Shape;933;p66"/>
            <p:cNvSpPr/>
            <p:nvPr/>
          </p:nvSpPr>
          <p:spPr>
            <a:xfrm>
              <a:off x="444375" y="1922100"/>
              <a:ext cx="1972500" cy="1415700"/>
            </a:xfrm>
            <a:prstGeom prst="rect">
              <a:avLst/>
            </a:prstGeom>
            <a:solidFill>
              <a:srgbClr val="B6D7A8"/>
            </a:solidFill>
            <a:ln cap="flat" cmpd="sng" w="2857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Domain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934" name="Google Shape;934;p66"/>
            <p:cNvSpPr/>
            <p:nvPr/>
          </p:nvSpPr>
          <p:spPr>
            <a:xfrm>
              <a:off x="444375" y="3464175"/>
              <a:ext cx="1972500" cy="357600"/>
            </a:xfrm>
            <a:prstGeom prst="rect">
              <a:avLst/>
            </a:prstGeom>
            <a:solidFill>
              <a:srgbClr val="E6B8AF"/>
            </a:solidFill>
            <a:ln cap="flat" cmpd="sng" w="28575">
              <a:solidFill>
                <a:srgbClr val="A61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Repositories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935" name="Google Shape;935;p66"/>
            <p:cNvSpPr/>
            <p:nvPr/>
          </p:nvSpPr>
          <p:spPr>
            <a:xfrm rot="-5400000">
              <a:off x="2241225" y="2246400"/>
              <a:ext cx="1413900" cy="791400"/>
            </a:xfrm>
            <a:prstGeom prst="rect">
              <a:avLst/>
            </a:prstGeom>
            <a:solidFill>
              <a:srgbClr val="C9DAF8"/>
            </a:solidFill>
            <a:ln cap="flat" cmpd="sng" w="2857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Collaborators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936" name="Google Shape;936;p66"/>
            <p:cNvSpPr/>
            <p:nvPr/>
          </p:nvSpPr>
          <p:spPr>
            <a:xfrm>
              <a:off x="3620800" y="1935150"/>
              <a:ext cx="1165200" cy="1413900"/>
            </a:xfrm>
            <a:prstGeom prst="rect">
              <a:avLst/>
            </a:prstGeom>
            <a:solidFill>
              <a:srgbClr val="C9DAF8"/>
            </a:solidFill>
            <a:ln cap="flat" cmpd="sng" w="28575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Slab"/>
                  <a:ea typeface="Roboto Slab"/>
                  <a:cs typeface="Roboto Slab"/>
                  <a:sym typeface="Roboto Slab"/>
                </a:rPr>
                <a:t>External Service</a:t>
              </a:r>
              <a:endParaRPr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  <p:sp>
        <p:nvSpPr>
          <p:cNvPr id="937" name="Google Shape;937;p66"/>
          <p:cNvSpPr/>
          <p:nvPr/>
        </p:nvSpPr>
        <p:spPr>
          <a:xfrm>
            <a:off x="5511650" y="2059525"/>
            <a:ext cx="2380800" cy="1559700"/>
          </a:xfrm>
          <a:prstGeom prst="rect">
            <a:avLst/>
          </a:prstGeom>
          <a:solidFill>
            <a:srgbClr val="FFF191">
              <a:alpha val="42460"/>
            </a:srgbClr>
          </a:solidFill>
          <a:ln cap="flat" cmpd="sng" w="952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6"/>
          <p:cNvSpPr txBox="1"/>
          <p:nvPr>
            <p:ph type="title"/>
          </p:nvPr>
        </p:nvSpPr>
        <p:spPr>
          <a:xfrm>
            <a:off x="543650" y="1377550"/>
            <a:ext cx="28698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C396A"/>
              </a:buClr>
              <a:buFont typeface="Arial"/>
              <a:buNone/>
            </a:pPr>
            <a:r>
              <a:rPr lang="en" sz="2600">
                <a:solidFill>
                  <a:srgbClr val="434343"/>
                </a:solidFill>
              </a:rPr>
              <a:t>Scope of consumer test</a:t>
            </a:r>
            <a:endParaRPr i="0" sz="26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6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IT WORKS: PROVIDER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45" name="Google Shape;945;p67"/>
          <p:cNvSpPr/>
          <p:nvPr/>
        </p:nvSpPr>
        <p:spPr>
          <a:xfrm>
            <a:off x="3341125" y="912400"/>
            <a:ext cx="3180000" cy="3316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7"/>
          <p:cNvSpPr/>
          <p:nvPr/>
        </p:nvSpPr>
        <p:spPr>
          <a:xfrm rot="10800000">
            <a:off x="4974250" y="1591200"/>
            <a:ext cx="332400" cy="218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7"/>
          <p:cNvSpPr txBox="1"/>
          <p:nvPr>
            <p:ph type="title"/>
          </p:nvPr>
        </p:nvSpPr>
        <p:spPr>
          <a:xfrm>
            <a:off x="543650" y="1377550"/>
            <a:ext cx="28698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C396A"/>
              </a:buClr>
              <a:buFont typeface="Arial"/>
              <a:buNone/>
            </a:pPr>
            <a:r>
              <a:rPr lang="en" sz="2600">
                <a:solidFill>
                  <a:srgbClr val="434343"/>
                </a:solidFill>
              </a:rPr>
              <a:t>Scope of Provider Test</a:t>
            </a:r>
            <a:endParaRPr sz="2600">
              <a:solidFill>
                <a:srgbClr val="434343"/>
              </a:solidFill>
            </a:endParaRPr>
          </a:p>
        </p:txBody>
      </p:sp>
      <p:sp>
        <p:nvSpPr>
          <p:cNvPr id="948" name="Google Shape;948;p67"/>
          <p:cNvSpPr/>
          <p:nvPr/>
        </p:nvSpPr>
        <p:spPr>
          <a:xfrm>
            <a:off x="3493525" y="1064800"/>
            <a:ext cx="2899500" cy="391800"/>
          </a:xfrm>
          <a:prstGeom prst="rect">
            <a:avLst/>
          </a:prstGeom>
          <a:solidFill>
            <a:srgbClr val="A2C4C9"/>
          </a:solidFill>
          <a:ln cap="flat" cmpd="sng" w="2857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Adapters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949" name="Google Shape;949;p67"/>
          <p:cNvCxnSpPr/>
          <p:nvPr/>
        </p:nvCxnSpPr>
        <p:spPr>
          <a:xfrm flipH="1">
            <a:off x="5985175" y="1973350"/>
            <a:ext cx="5400" cy="16050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67"/>
          <p:cNvSpPr/>
          <p:nvPr/>
        </p:nvSpPr>
        <p:spPr>
          <a:xfrm>
            <a:off x="3481375" y="1596025"/>
            <a:ext cx="2899500" cy="391800"/>
          </a:xfrm>
          <a:prstGeom prst="rect">
            <a:avLst/>
          </a:prstGeom>
          <a:solidFill>
            <a:srgbClr val="EAD1DC"/>
          </a:solidFill>
          <a:ln cap="flat" cmpd="sng" w="2857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Services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1" name="Google Shape;951;p67"/>
          <p:cNvSpPr/>
          <p:nvPr/>
        </p:nvSpPr>
        <p:spPr>
          <a:xfrm>
            <a:off x="3481375" y="2114200"/>
            <a:ext cx="1972500" cy="14139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Domain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2" name="Google Shape;952;p67"/>
          <p:cNvSpPr/>
          <p:nvPr/>
        </p:nvSpPr>
        <p:spPr>
          <a:xfrm>
            <a:off x="3481375" y="3656275"/>
            <a:ext cx="1972500" cy="357600"/>
          </a:xfrm>
          <a:prstGeom prst="rect">
            <a:avLst/>
          </a:prstGeom>
          <a:solidFill>
            <a:srgbClr val="E6B8AF"/>
          </a:solidFill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Repositories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3" name="Google Shape;953;p67"/>
          <p:cNvSpPr/>
          <p:nvPr/>
        </p:nvSpPr>
        <p:spPr>
          <a:xfrm rot="-5400000">
            <a:off x="5278225" y="2911225"/>
            <a:ext cx="1413900" cy="7914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Collaborators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589475" y="2133850"/>
            <a:ext cx="791400" cy="3918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mock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3481375" y="4359838"/>
            <a:ext cx="1972500" cy="357600"/>
          </a:xfrm>
          <a:prstGeom prst="rect">
            <a:avLst/>
          </a:prstGeom>
          <a:solidFill>
            <a:srgbClr val="E6B8AF"/>
          </a:solidFill>
          <a:ln cap="flat" cmpd="sng" w="2857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In-memory database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956" name="Google Shape;956;p67"/>
          <p:cNvCxnSpPr>
            <a:stCxn id="955" idx="0"/>
          </p:cNvCxnSpPr>
          <p:nvPr/>
        </p:nvCxnSpPr>
        <p:spPr>
          <a:xfrm rot="10800000">
            <a:off x="4467625" y="4012438"/>
            <a:ext cx="0" cy="3474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67"/>
          <p:cNvSpPr/>
          <p:nvPr/>
        </p:nvSpPr>
        <p:spPr>
          <a:xfrm>
            <a:off x="3402025" y="977325"/>
            <a:ext cx="3069900" cy="3152400"/>
          </a:xfrm>
          <a:prstGeom prst="rect">
            <a:avLst/>
          </a:prstGeom>
          <a:solidFill>
            <a:srgbClr val="FFF191">
              <a:alpha val="42460"/>
            </a:srgbClr>
          </a:solidFill>
          <a:ln cap="flat" cmpd="sng" w="9525">
            <a:solidFill>
              <a:srgbClr val="F1C23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/>
        </p:nvSpPr>
        <p:spPr>
          <a:xfrm>
            <a:off x="601375" y="704000"/>
            <a:ext cx="81321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numbers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Four key indicators of high performing organisations</a:t>
            </a:r>
            <a:r>
              <a:rPr baseline="30000"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endParaRPr baseline="30000"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 txBox="1"/>
          <p:nvPr/>
        </p:nvSpPr>
        <p:spPr>
          <a:xfrm>
            <a:off x="613025" y="1672600"/>
            <a:ext cx="82116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Need &lt; 1 day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lead time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for changes  =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106x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faster time from commit -&gt; deploy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Are able to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deploy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on demand  =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208x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more deployments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Have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change failures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rates &lt; 15% =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7x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lower change failure rates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   Can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restore services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within 1 hour =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2604x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faster MTTR</a:t>
            </a:r>
            <a:endParaRPr b="1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75" name="Google Shape;175;p32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76" name="Google Shape;176;p32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32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32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79" name="Google Shape;179;p32"/>
          <p:cNvSpPr txBox="1"/>
          <p:nvPr/>
        </p:nvSpPr>
        <p:spPr>
          <a:xfrm>
            <a:off x="460625" y="4659625"/>
            <a:ext cx="6573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Data from the DORA 2019 State of DevOps </a:t>
            </a:r>
            <a:r>
              <a:rPr lang="en" sz="8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6"/>
              </a:rPr>
              <a:t>report</a:t>
            </a:r>
            <a:endParaRPr sz="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700" y="3331548"/>
            <a:ext cx="401350" cy="37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697" y="2130097"/>
            <a:ext cx="401354" cy="37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701" y="2720475"/>
            <a:ext cx="401350" cy="39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9700" y="4001775"/>
            <a:ext cx="401349" cy="36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8"/>
          <p:cNvSpPr txBox="1"/>
          <p:nvPr/>
        </p:nvSpPr>
        <p:spPr>
          <a:xfrm>
            <a:off x="5249250" y="2962050"/>
            <a:ext cx="17403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Health 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and medical technology</a:t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68"/>
          <p:cNvSpPr txBox="1"/>
          <p:nvPr/>
        </p:nvSpPr>
        <p:spPr>
          <a:xfrm>
            <a:off x="3406681" y="2962050"/>
            <a:ext cx="17187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Education 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and online learning</a:t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68"/>
          <p:cNvSpPr txBox="1"/>
          <p:nvPr/>
        </p:nvSpPr>
        <p:spPr>
          <a:xfrm>
            <a:off x="7019425" y="445500"/>
            <a:ext cx="18666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Technology 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high-tech and startups</a:t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68"/>
          <p:cNvSpPr txBox="1"/>
          <p:nvPr/>
        </p:nvSpPr>
        <p:spPr>
          <a:xfrm>
            <a:off x="5314200" y="445500"/>
            <a:ext cx="16104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Retail 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and consumer</a:t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68"/>
          <p:cNvSpPr txBox="1"/>
          <p:nvPr/>
        </p:nvSpPr>
        <p:spPr>
          <a:xfrm>
            <a:off x="126938" y="2962050"/>
            <a:ext cx="16104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Logistics 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and supply chain</a:t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6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68"/>
          <p:cNvSpPr txBox="1"/>
          <p:nvPr/>
        </p:nvSpPr>
        <p:spPr>
          <a:xfrm>
            <a:off x="126950" y="445500"/>
            <a:ext cx="21579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Finance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 f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intech and neo-banks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9" name="Google Shape;969;p68"/>
          <p:cNvSpPr txBox="1"/>
          <p:nvPr/>
        </p:nvSpPr>
        <p:spPr>
          <a:xfrm>
            <a:off x="7549339" y="4699746"/>
            <a:ext cx="990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pen Sans Light"/>
                <a:ea typeface="Open Sans Light"/>
                <a:cs typeface="Open Sans Light"/>
                <a:sym typeface="Open Sans Light"/>
              </a:rPr>
              <a:t>Brought to you by</a:t>
            </a:r>
            <a:endParaRPr sz="5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70" name="Google Shape;970;p6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WHO’S USING PACTFLOW?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971" name="Google Shape;971;p68"/>
          <p:cNvPicPr preferRelativeResize="0"/>
          <p:nvPr/>
        </p:nvPicPr>
        <p:blipFill rotWithShape="1">
          <a:blip r:embed="rId3">
            <a:alphaModFix/>
          </a:blip>
          <a:srcRect b="41241" l="16770" r="15799" t="41149"/>
          <a:stretch/>
        </p:blipFill>
        <p:spPr>
          <a:xfrm>
            <a:off x="7426733" y="4478217"/>
            <a:ext cx="1394275" cy="2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6600" y="4725800"/>
            <a:ext cx="578300" cy="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68"/>
          <p:cNvSpPr txBox="1"/>
          <p:nvPr/>
        </p:nvSpPr>
        <p:spPr>
          <a:xfrm>
            <a:off x="3460831" y="445500"/>
            <a:ext cx="1610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Insurance 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b2b and consumer</a:t>
            </a:r>
            <a:endParaRPr b="1"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4" name="Google Shape;974;p68"/>
          <p:cNvPicPr preferRelativeResize="0"/>
          <p:nvPr/>
        </p:nvPicPr>
        <p:blipFill rotWithShape="1">
          <a:blip r:embed="rId5">
            <a:alphaModFix/>
          </a:blip>
          <a:srcRect b="0" l="23948" r="22857" t="0"/>
          <a:stretch/>
        </p:blipFill>
        <p:spPr>
          <a:xfrm>
            <a:off x="3931344" y="1967076"/>
            <a:ext cx="6693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1721" y="1451195"/>
            <a:ext cx="1088621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5087" y="4010252"/>
            <a:ext cx="1088626" cy="19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5662" y="833025"/>
            <a:ext cx="422975" cy="4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8"/>
          <p:cNvPicPr preferRelativeResize="0"/>
          <p:nvPr/>
        </p:nvPicPr>
        <p:blipFill rotWithShape="1">
          <a:blip r:embed="rId9">
            <a:alphaModFix/>
          </a:blip>
          <a:srcRect b="0" l="10192" r="7746" t="0"/>
          <a:stretch/>
        </p:blipFill>
        <p:spPr>
          <a:xfrm>
            <a:off x="1475136" y="1521281"/>
            <a:ext cx="882300" cy="26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68"/>
          <p:cNvPicPr preferRelativeResize="0"/>
          <p:nvPr/>
        </p:nvPicPr>
        <p:blipFill rotWithShape="1">
          <a:blip r:embed="rId10">
            <a:alphaModFix/>
          </a:blip>
          <a:srcRect b="0" l="13793" r="0" t="0"/>
          <a:stretch/>
        </p:blipFill>
        <p:spPr>
          <a:xfrm>
            <a:off x="182223" y="1984175"/>
            <a:ext cx="91162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68"/>
          <p:cNvPicPr preferRelativeResize="0"/>
          <p:nvPr/>
        </p:nvPicPr>
        <p:blipFill rotWithShape="1">
          <a:blip r:embed="rId11">
            <a:alphaModFix/>
          </a:blip>
          <a:srcRect b="24950" l="9766" r="8846" t="28938"/>
          <a:stretch/>
        </p:blipFill>
        <p:spPr>
          <a:xfrm>
            <a:off x="7304944" y="1495125"/>
            <a:ext cx="1295562" cy="2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3400" y="3482311"/>
            <a:ext cx="1057475" cy="25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6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8248" y="930775"/>
            <a:ext cx="792375" cy="2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6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98762" y="833027"/>
            <a:ext cx="422976" cy="42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68"/>
          <p:cNvPicPr preferRelativeResize="0"/>
          <p:nvPr/>
        </p:nvPicPr>
        <p:blipFill rotWithShape="1">
          <a:blip r:embed="rId15">
            <a:alphaModFix/>
          </a:blip>
          <a:srcRect b="27938" l="0" r="0" t="29203"/>
          <a:stretch/>
        </p:blipFill>
        <p:spPr>
          <a:xfrm>
            <a:off x="2197600" y="3935695"/>
            <a:ext cx="700750" cy="300331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68"/>
          <p:cNvSpPr txBox="1"/>
          <p:nvPr/>
        </p:nvSpPr>
        <p:spPr>
          <a:xfrm>
            <a:off x="1813125" y="2962050"/>
            <a:ext cx="14697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Marketing 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800">
                <a:solidFill>
                  <a:srgbClr val="CCCCCC"/>
                </a:solidFill>
                <a:latin typeface="Open Sans"/>
                <a:ea typeface="Open Sans"/>
                <a:cs typeface="Open Sans"/>
                <a:sym typeface="Open Sans"/>
              </a:rPr>
              <a:t>echnology</a:t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CCCC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6" name="Google Shape;986;p6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106825" y="3355427"/>
            <a:ext cx="882301" cy="41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8"/>
          <p:cNvPicPr preferRelativeResize="0"/>
          <p:nvPr/>
        </p:nvPicPr>
        <p:blipFill rotWithShape="1">
          <a:blip r:embed="rId17">
            <a:alphaModFix/>
          </a:blip>
          <a:srcRect b="36073" l="0" r="0" t="24429"/>
          <a:stretch/>
        </p:blipFill>
        <p:spPr>
          <a:xfrm>
            <a:off x="7373950" y="1967076"/>
            <a:ext cx="11575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6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709730" y="4502164"/>
            <a:ext cx="1112603" cy="2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6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737293" y="3378076"/>
            <a:ext cx="1057476" cy="46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6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649286" y="932444"/>
            <a:ext cx="606050" cy="22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68"/>
          <p:cNvPicPr preferRelativeResize="0"/>
          <p:nvPr/>
        </p:nvPicPr>
        <p:blipFill rotWithShape="1">
          <a:blip r:embed="rId21">
            <a:alphaModFix/>
          </a:blip>
          <a:srcRect b="22535" l="0" r="0" t="22231"/>
          <a:stretch/>
        </p:blipFill>
        <p:spPr>
          <a:xfrm>
            <a:off x="5471625" y="3378084"/>
            <a:ext cx="1295550" cy="37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6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82223" y="1520344"/>
            <a:ext cx="1088625" cy="31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6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627127" y="1906513"/>
            <a:ext cx="578317" cy="57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6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800574" y="864811"/>
            <a:ext cx="930914" cy="3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8"/>
          <p:cNvPicPr preferRelativeResize="0"/>
          <p:nvPr/>
        </p:nvPicPr>
        <p:blipFill rotWithShape="1">
          <a:blip r:embed="rId25">
            <a:alphaModFix/>
          </a:blip>
          <a:srcRect b="25229" l="0" r="0" t="22965"/>
          <a:stretch/>
        </p:blipFill>
        <p:spPr>
          <a:xfrm>
            <a:off x="3687256" y="3885958"/>
            <a:ext cx="1157550" cy="399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6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246008" y="3874360"/>
            <a:ext cx="1372259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6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146513" y="930675"/>
            <a:ext cx="700774" cy="2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6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547900" y="1462063"/>
            <a:ext cx="11430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6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860725" y="1937000"/>
            <a:ext cx="517350" cy="5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8"/>
          <p:cNvPicPr preferRelativeResize="0"/>
          <p:nvPr/>
        </p:nvPicPr>
        <p:blipFill rotWithShape="1">
          <a:blip r:embed="rId30">
            <a:alphaModFix/>
          </a:blip>
          <a:srcRect b="25335" l="26485" r="25333" t="25162"/>
          <a:stretch/>
        </p:blipFill>
        <p:spPr>
          <a:xfrm>
            <a:off x="5391535" y="803573"/>
            <a:ext cx="669375" cy="48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6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757387" y="4466624"/>
            <a:ext cx="724025" cy="32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9"/>
          <p:cNvSpPr txBox="1"/>
          <p:nvPr/>
        </p:nvSpPr>
        <p:spPr>
          <a:xfrm>
            <a:off x="525175" y="704000"/>
            <a:ext cx="72639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Pactflow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Contract testing at </a:t>
            </a:r>
            <a:r>
              <a:rPr i="1"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scale</a:t>
            </a:r>
            <a:endParaRPr i="1"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7" name="Google Shape;1007;p69"/>
          <p:cNvSpPr txBox="1"/>
          <p:nvPr/>
        </p:nvSpPr>
        <p:spPr>
          <a:xfrm>
            <a:off x="576750" y="1853025"/>
            <a:ext cx="33573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Additional Capabilities</a:t>
            </a:r>
            <a:b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Fully managed platform + hardened for scale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Better user experience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Secure access management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Collaboration and insights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Expansion to other integration technologies</a:t>
            </a:r>
            <a:r>
              <a:rPr baseline="30000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</a:t>
            </a:r>
            <a:endParaRPr baseline="30000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* 2020 Roadmap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08" name="Google Shape;1008;p69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69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10" name="Google Shape;1010;p69"/>
          <p:cNvSpPr/>
          <p:nvPr/>
        </p:nvSpPr>
        <p:spPr>
          <a:xfrm>
            <a:off x="5945175" y="3574725"/>
            <a:ext cx="1344600" cy="480300"/>
          </a:xfrm>
          <a:prstGeom prst="rect">
            <a:avLst/>
          </a:prstGeom>
          <a:solidFill>
            <a:srgbClr val="C27BA0">
              <a:alpha val="48600"/>
            </a:srgbClr>
          </a:solidFill>
          <a:ln cap="flat" cmpd="sng" w="19050">
            <a:solidFill>
              <a:srgbClr val="C27B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Broker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1" name="Google Shape;1011;p69"/>
          <p:cNvSpPr/>
          <p:nvPr/>
        </p:nvSpPr>
        <p:spPr>
          <a:xfrm>
            <a:off x="4371813" y="288223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Collaboration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Tools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2" name="Google Shape;1012;p69"/>
          <p:cNvSpPr/>
          <p:nvPr/>
        </p:nvSpPr>
        <p:spPr>
          <a:xfrm>
            <a:off x="4371813" y="2189750"/>
            <a:ext cx="44913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Security, Identity + Access Management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3" name="Google Shape;1013;p69"/>
          <p:cNvSpPr/>
          <p:nvPr/>
        </p:nvSpPr>
        <p:spPr>
          <a:xfrm>
            <a:off x="7518513" y="28822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Integrations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4" name="Google Shape;1014;p69"/>
          <p:cNvSpPr/>
          <p:nvPr/>
        </p:nvSpPr>
        <p:spPr>
          <a:xfrm>
            <a:off x="4371813" y="4256475"/>
            <a:ext cx="4491300" cy="493800"/>
          </a:xfrm>
          <a:prstGeom prst="rect">
            <a:avLst/>
          </a:prstGeom>
          <a:solidFill>
            <a:srgbClr val="C27BA0">
              <a:alpha val="48600"/>
            </a:srgbClr>
          </a:solidFill>
          <a:ln cap="flat" cmpd="sng" w="19050">
            <a:solidFill>
              <a:srgbClr val="C27B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Pact + OSS Tooling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5" name="Google Shape;1015;p69"/>
          <p:cNvSpPr/>
          <p:nvPr/>
        </p:nvSpPr>
        <p:spPr>
          <a:xfrm>
            <a:off x="4384513" y="357472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Protocols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6" name="Google Shape;1016;p69"/>
          <p:cNvSpPr/>
          <p:nvPr/>
        </p:nvSpPr>
        <p:spPr>
          <a:xfrm>
            <a:off x="7505813" y="35693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Insights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7" name="Google Shape;1017;p69"/>
          <p:cNvSpPr/>
          <p:nvPr/>
        </p:nvSpPr>
        <p:spPr>
          <a:xfrm>
            <a:off x="5945163" y="289842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Intelligence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18" name="Google Shape;10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187" y="3821350"/>
            <a:ext cx="324503" cy="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69"/>
          <p:cNvPicPr preferRelativeResize="0"/>
          <p:nvPr/>
        </p:nvPicPr>
        <p:blipFill rotWithShape="1">
          <a:blip r:embed="rId4">
            <a:alphaModFix/>
          </a:blip>
          <a:srcRect b="19326" l="0" r="0" t="21113"/>
          <a:stretch/>
        </p:blipFill>
        <p:spPr>
          <a:xfrm>
            <a:off x="3072050" y="3632200"/>
            <a:ext cx="473700" cy="28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5088" y="3437763"/>
            <a:ext cx="302200" cy="3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0291" y="3984601"/>
            <a:ext cx="303569" cy="303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69"/>
          <p:cNvGrpSpPr/>
          <p:nvPr/>
        </p:nvGrpSpPr>
        <p:grpSpPr>
          <a:xfrm>
            <a:off x="3035000" y="3355088"/>
            <a:ext cx="547800" cy="201000"/>
            <a:chOff x="1617025" y="2195463"/>
            <a:chExt cx="547800" cy="201000"/>
          </a:xfrm>
        </p:grpSpPr>
        <p:sp>
          <p:nvSpPr>
            <p:cNvPr id="1023" name="Google Shape;1023;p69"/>
            <p:cNvSpPr/>
            <p:nvPr/>
          </p:nvSpPr>
          <p:spPr>
            <a:xfrm rot="-5400000">
              <a:off x="1809325" y="2014500"/>
              <a:ext cx="163200" cy="547800"/>
            </a:xfrm>
            <a:prstGeom prst="can">
              <a:avLst>
                <a:gd fmla="val 25000" name="adj"/>
              </a:avLst>
            </a:prstGeom>
            <a:solidFill>
              <a:srgbClr val="1155CC">
                <a:alpha val="50840"/>
              </a:srgbClr>
            </a:solidFill>
            <a:ln cap="flat" cmpd="sng" w="9525">
              <a:solidFill>
                <a:srgbClr val="00B6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69"/>
            <p:cNvSpPr/>
            <p:nvPr/>
          </p:nvSpPr>
          <p:spPr>
            <a:xfrm>
              <a:off x="1636525" y="2195463"/>
              <a:ext cx="5088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</a:rPr>
                <a:t>MQ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pic>
        <p:nvPicPr>
          <p:cNvPr id="1025" name="Google Shape;102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4312" y="3650563"/>
            <a:ext cx="336674" cy="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59462" y="3939095"/>
            <a:ext cx="473700" cy="161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6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2163" y="1802338"/>
            <a:ext cx="324500" cy="3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8285" y="1823531"/>
            <a:ext cx="752294" cy="28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6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2355" y="1893612"/>
            <a:ext cx="578031" cy="1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9"/>
          <p:cNvSpPr/>
          <p:nvPr/>
        </p:nvSpPr>
        <p:spPr>
          <a:xfrm>
            <a:off x="4016175" y="3342694"/>
            <a:ext cx="126900" cy="947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32938" y="3416953"/>
            <a:ext cx="201000" cy="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Google Shape;10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p70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8" name="Google Shape;1038;p70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39" name="Google Shape;1039;p70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70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1" name="Google Shape;1041;p70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42" name="Google Shape;1042;p70"/>
          <p:cNvSpPr txBox="1"/>
          <p:nvPr/>
        </p:nvSpPr>
        <p:spPr>
          <a:xfrm>
            <a:off x="-717975" y="704000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Instant API Stubs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3" name="Google Shape;1043;p70"/>
          <p:cNvSpPr txBox="1"/>
          <p:nvPr/>
        </p:nvSpPr>
        <p:spPr>
          <a:xfrm>
            <a:off x="36850" y="1971200"/>
            <a:ext cx="31449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Replace fragile test environments with lightning fast + reliable hosted stubs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Instant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API backend for all contracts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Reliable environment for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UI e2e tests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Simplify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local development against multiple backends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Discover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and explore other APIs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pactflow.io/blog/hosted-stubs/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44" name="Google Shape;1044;p70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45" name="Google Shape;1045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08000" y="2047400"/>
            <a:ext cx="4550200" cy="2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1"/>
          <p:cNvSpPr txBox="1"/>
          <p:nvPr/>
        </p:nvSpPr>
        <p:spPr>
          <a:xfrm>
            <a:off x="4387750" y="1971200"/>
            <a:ext cx="34116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Orchestrate complex build, test and deployment pipelines.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Trigger a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on your CI (such as Travis or Bamboo)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Publish your commit status to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Notify your teams via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Slack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a change to a contract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Find out more at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pactflow.io/blog/webhooks/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1" name="Google Shape;105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71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3" name="Google Shape;1053;p71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54" name="Google Shape;1054;p71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5" name="Google Shape;1055;p71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71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57" name="Google Shape;1057;p71"/>
          <p:cNvSpPr txBox="1"/>
          <p:nvPr/>
        </p:nvSpPr>
        <p:spPr>
          <a:xfrm>
            <a:off x="4373850" y="704000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Webhooks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58" name="Google Shape;1058;p71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59" name="Google Shape;1059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294" y="938625"/>
            <a:ext cx="4127764" cy="424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2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6" name="Google Shape;1066;p72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67" name="Google Shape;1067;p72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8" name="Google Shape;1068;p72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9" name="Google Shape;1069;p72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70" name="Google Shape;1070;p72"/>
          <p:cNvSpPr txBox="1"/>
          <p:nvPr/>
        </p:nvSpPr>
        <p:spPr>
          <a:xfrm>
            <a:off x="-1403775" y="704000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Secrets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1" name="Google Shape;1071;p72"/>
          <p:cNvSpPr txBox="1"/>
          <p:nvPr/>
        </p:nvSpPr>
        <p:spPr>
          <a:xfrm>
            <a:off x="36850" y="1971200"/>
            <a:ext cx="24612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 sensitive information  with our Secrets Management 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All secrets are: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Encrypted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with customer specific keys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Redacted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 all log files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Hidden from all users in the UI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r>
              <a:rPr lang="en" sz="1100" u="sng">
                <a:solidFill>
                  <a:schemeClr val="hlink"/>
                </a:solidFill>
                <a:hlinkClick r:id="rId6"/>
              </a:rPr>
              <a:t>pactflow.io/blog/secrets/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72" name="Google Shape;1072;p72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73" name="Google Shape;1073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2075" y="1161875"/>
            <a:ext cx="6426174" cy="39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7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3"/>
          <p:cNvSpPr txBox="1"/>
          <p:nvPr/>
        </p:nvSpPr>
        <p:spPr>
          <a:xfrm>
            <a:off x="4792236" y="1971200"/>
            <a:ext cx="34116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 build failures with detailed error reporting via Verifications: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Give visibility </a:t>
            </a: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to consumer teams and </a:t>
            </a: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reduce time-to-diagnosis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Breakdown</a:t>
            </a: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successful and failed interactions</a:t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Understand </a:t>
            </a: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which field, header or status code was the cause of the problem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pactflow.io/blog/verification-results/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081" name="Google Shape;1081;p73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82" name="Google Shape;1082;p73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3" name="Google Shape;1083;p73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4" name="Google Shape;1084;p73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85" name="Google Shape;1085;p73"/>
          <p:cNvSpPr txBox="1"/>
          <p:nvPr/>
        </p:nvSpPr>
        <p:spPr>
          <a:xfrm>
            <a:off x="4792236" y="685225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Verification Results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86" name="Google Shape;1086;p7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087" name="Google Shape;1087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542397"/>
            <a:ext cx="4473537" cy="3601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74"/>
          <p:cNvSpPr txBox="1"/>
          <p:nvPr/>
        </p:nvSpPr>
        <p:spPr>
          <a:xfrm>
            <a:off x="36850" y="1971200"/>
            <a:ext cx="2461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Automate your Pactflow configuration with Terraform: 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Pacticipants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Webhooks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Secrets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API Tokens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https://pactflow.io/blog/terraform/</a:t>
            </a:r>
            <a:r>
              <a:rPr lang="en" sz="1100">
                <a:solidFill>
                  <a:srgbClr val="FFFFFF"/>
                </a:solidFill>
              </a:rPr>
              <a:t> 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094" name="Google Shape;1094;p7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5" name="Google Shape;1095;p74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096" name="Google Shape;1096;p74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74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8" name="Google Shape;1098;p74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099" name="Google Shape;1099;p74"/>
          <p:cNvSpPr txBox="1"/>
          <p:nvPr/>
        </p:nvSpPr>
        <p:spPr>
          <a:xfrm>
            <a:off x="-1403775" y="704000"/>
            <a:ext cx="38880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Infra-as-Code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00" name="Google Shape;1100;p7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01" name="Google Shape;110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8275" y="1939824"/>
            <a:ext cx="3665124" cy="250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4225" y="1971200"/>
            <a:ext cx="694801" cy="6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7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5"/>
          <p:cNvSpPr txBox="1"/>
          <p:nvPr/>
        </p:nvSpPr>
        <p:spPr>
          <a:xfrm>
            <a:off x="3411875" y="1971200"/>
            <a:ext cx="4627200" cy="2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Choose how you want to authenticate and manage your users: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Pactflow’s in built user database</a:t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Github </a:t>
            </a: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authentication </a:t>
            </a:r>
            <a:r>
              <a:rPr baseline="30000"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endParaRPr baseline="30000"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Google </a:t>
            </a: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OpenID connect </a:t>
            </a:r>
            <a:r>
              <a:rPr baseline="30000"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</a:t>
            </a:r>
            <a:endParaRPr baseline="30000"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SAML </a:t>
            </a:r>
            <a:r>
              <a:rPr baseline="30000" lang="en"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</a:t>
            </a:r>
            <a:endParaRPr baseline="30000"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0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pactflow.io/blog/saml-and-federated-authentication/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i="1"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Available on Team or Business plans</a:t>
            </a:r>
            <a:endParaRPr i="1"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i="1"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i="1"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Available only on Business plans</a:t>
            </a:r>
            <a:endParaRPr i="1"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110" name="Google Shape;1110;p75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111" name="Google Shape;1111;p75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2" name="Google Shape;1112;p75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3" name="Google Shape;1113;p75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14" name="Google Shape;1114;p75"/>
          <p:cNvSpPr txBox="1"/>
          <p:nvPr/>
        </p:nvSpPr>
        <p:spPr>
          <a:xfrm>
            <a:off x="3393025" y="704000"/>
            <a:ext cx="52734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Social Login, SSO and SAML 2.0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15" name="Google Shape;1115;p7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16" name="Google Shape;1116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275" y="971022"/>
            <a:ext cx="3001267" cy="3860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6"/>
          <p:cNvSpPr txBox="1"/>
          <p:nvPr/>
        </p:nvSpPr>
        <p:spPr>
          <a:xfrm>
            <a:off x="-1403775" y="704000"/>
            <a:ext cx="3888000" cy="10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User Management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22" name="Google Shape;112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76"/>
          <p:cNvSpPr txBox="1"/>
          <p:nvPr/>
        </p:nvSpPr>
        <p:spPr>
          <a:xfrm>
            <a:off x="36850" y="1971200"/>
            <a:ext cx="24612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Manage your team and access: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Invite new users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Review login activity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Assign roles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Disable access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"/>
              <a:buChar char="-"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https://pactflow.io/blog/users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24" name="Google Shape;1124;p7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5" name="Google Shape;1125;p76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126" name="Google Shape;1126;p76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7" name="Google Shape;1127;p76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8" name="Google Shape;1128;p76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29" name="Google Shape;1129;p7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30" name="Google Shape;1130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9600" y="1098750"/>
            <a:ext cx="2681424" cy="18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76"/>
          <p:cNvPicPr preferRelativeResize="0"/>
          <p:nvPr/>
        </p:nvPicPr>
        <p:blipFill rotWithShape="1">
          <a:blip r:embed="rId8">
            <a:alphaModFix/>
          </a:blip>
          <a:srcRect b="4" l="0" r="0" t="59796"/>
          <a:stretch/>
        </p:blipFill>
        <p:spPr>
          <a:xfrm>
            <a:off x="2813700" y="3366224"/>
            <a:ext cx="5733224" cy="9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7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77"/>
          <p:cNvSpPr txBox="1"/>
          <p:nvPr/>
        </p:nvSpPr>
        <p:spPr>
          <a:xfrm>
            <a:off x="4792236" y="1971200"/>
            <a:ext cx="34116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Integrate Pactflow into your SOC: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b="1"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Immutable</a:t>
            </a: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audit log available via API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-"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Full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traceability </a:t>
            </a: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access and system usage, including references to IdP identities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Available to Business Plans 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Find out more at 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pactflow.io/blog/audit-api/</a:t>
            </a:r>
            <a:endParaRPr i="1"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139" name="Google Shape;1139;p77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140" name="Google Shape;1140;p77"/>
            <p:cNvPicPr preferRelativeResize="0"/>
            <p:nvPr/>
          </p:nvPicPr>
          <p:blipFill rotWithShape="1">
            <a:blip r:embed="rId5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p77"/>
            <p:cNvPicPr preferRelativeResize="0"/>
            <p:nvPr/>
          </p:nvPicPr>
          <p:blipFill rotWithShape="1">
            <a:blip r:embed="rId6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2" name="Google Shape;1142;p77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sp>
        <p:nvSpPr>
          <p:cNvPr id="1143" name="Google Shape;1143;p77"/>
          <p:cNvSpPr txBox="1"/>
          <p:nvPr/>
        </p:nvSpPr>
        <p:spPr>
          <a:xfrm>
            <a:off x="4792236" y="685225"/>
            <a:ext cx="38880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Audit Log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44" name="Google Shape;1144;p7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45" name="Google Shape;1145;p77"/>
          <p:cNvSpPr txBox="1"/>
          <p:nvPr/>
        </p:nvSpPr>
        <p:spPr>
          <a:xfrm>
            <a:off x="0" y="913825"/>
            <a:ext cx="4495800" cy="45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events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D31E1E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uuid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16WlpdLpDMzfMYxLTZYXYw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timestamp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2019-12-10T09:15:24.864+11:00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SaasBroker::Api::Resources::RegenerateApiToken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db_user_id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D33682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user_email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someuser@somecompany.com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payload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path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/settings/tokens/_UjhYvyyEjM9L2SgWd0qsw/regenerate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queryString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method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userAgent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Mozilla/5.0 (Macintosh; Intel Mac OS X 10_14_4) 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Appl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referer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http://somebroker.pact.dius.com.au/settings/api-tokens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params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resource_name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regenerate_token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token_uuid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_UjhYvyyEjM9L2SgWd0qsw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D31E1E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_links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http://somebroker.pact.dius.com.au/audit?from=zHO0xNcjUseyU6DsisadXw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next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{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800">
                <a:solidFill>
                  <a:srgbClr val="26918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http://somebroker.pact.dius.com.au/audit?from=IlECUSbMLJLOy8gFbLLuIg</a:t>
            </a:r>
            <a:r>
              <a:rPr lang="en" sz="800">
                <a:solidFill>
                  <a:srgbClr val="C60000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39496"/>
                </a:solidFill>
                <a:highlight>
                  <a:srgbClr val="042029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839496"/>
              </a:solidFill>
              <a:highlight>
                <a:srgbClr val="04202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/>
        </p:nvSpPr>
        <p:spPr>
          <a:xfrm>
            <a:off x="613025" y="1901200"/>
            <a:ext cx="72807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Only </a:t>
            </a:r>
            <a:r>
              <a:rPr b="1"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20%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of companies are “elite” performers</a:t>
            </a:r>
            <a:r>
              <a:rPr baseline="30000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aseline="30000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81%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of teams spend a third of their time or more on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fixing environments</a:t>
            </a:r>
            <a:r>
              <a:rPr baseline="30000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aseline="30000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36%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of teams are impacted by wait times and cost of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test environments</a:t>
            </a:r>
            <a:r>
              <a:rPr baseline="30000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76%</a:t>
            </a:r>
            <a:r>
              <a:rPr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spent one third of their time or more managing </a:t>
            </a:r>
            <a:r>
              <a:rPr b="1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test data</a:t>
            </a:r>
            <a:r>
              <a:rPr baseline="30000" lang="en" sz="1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</a:t>
            </a:r>
            <a:r>
              <a:rPr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Data from the DORA 2019 State of DevOps </a:t>
            </a:r>
            <a:r>
              <a:rPr lang="en" sz="800" u="sng">
                <a:solidFill>
                  <a:schemeClr val="hlink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3"/>
              </a:rPr>
              <a:t>report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aseline="30000"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</a:t>
            </a:r>
            <a:r>
              <a:rPr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Data from a Capgemini </a:t>
            </a:r>
            <a:r>
              <a:rPr lang="en" sz="800" u="sng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report</a:t>
            </a:r>
            <a:r>
              <a:rPr lang="en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on continuous testing in March 2019</a:t>
            </a:r>
            <a:endParaRPr sz="12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601375" y="704000"/>
            <a:ext cx="58596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numbers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Challenges facing the market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3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BACKGROUND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93" name="Google Shape;193;p33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94" name="Google Shape;194;p33"/>
            <p:cNvPicPr preferRelativeResize="0"/>
            <p:nvPr/>
          </p:nvPicPr>
          <p:blipFill rotWithShape="1">
            <a:blip r:embed="rId6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3"/>
            <p:cNvPicPr preferRelativeResize="0"/>
            <p:nvPr/>
          </p:nvPicPr>
          <p:blipFill rotWithShape="1">
            <a:blip r:embed="rId7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" name="Google Shape;196;p33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8"/>
          <p:cNvSpPr/>
          <p:nvPr/>
        </p:nvSpPr>
        <p:spPr>
          <a:xfrm>
            <a:off x="4955185" y="1515500"/>
            <a:ext cx="37437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GraphQL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51" name="Google Shape;1151;p78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78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PRODUCT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53" name="Google Shape;1153;p78"/>
          <p:cNvSpPr/>
          <p:nvPr/>
        </p:nvSpPr>
        <p:spPr>
          <a:xfrm>
            <a:off x="2517688" y="4148838"/>
            <a:ext cx="1344600" cy="480300"/>
          </a:xfrm>
          <a:prstGeom prst="rect">
            <a:avLst/>
          </a:prstGeom>
          <a:solidFill>
            <a:srgbClr val="C27BA0">
              <a:alpha val="48600"/>
            </a:srgbClr>
          </a:solidFill>
          <a:ln cap="flat" cmpd="sng" w="19050">
            <a:solidFill>
              <a:srgbClr val="C27BA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External API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154" name="Google Shape;1154;p78"/>
          <p:cNvSpPr/>
          <p:nvPr/>
        </p:nvSpPr>
        <p:spPr>
          <a:xfrm>
            <a:off x="4994525" y="25295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D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155" name="Google Shape;11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513" y="487461"/>
            <a:ext cx="691849" cy="55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6" name="Google Shape;1156;p78"/>
          <p:cNvCxnSpPr>
            <a:stCxn id="1155" idx="2"/>
            <a:endCxn id="1157" idx="0"/>
          </p:cNvCxnSpPr>
          <p:nvPr/>
        </p:nvCxnSpPr>
        <p:spPr>
          <a:xfrm>
            <a:off x="6846437" y="1039486"/>
            <a:ext cx="0" cy="5007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58" name="Google Shape;1158;p78"/>
          <p:cNvSpPr txBox="1"/>
          <p:nvPr/>
        </p:nvSpPr>
        <p:spPr>
          <a:xfrm>
            <a:off x="7108488" y="1193633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Websockets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9" name="Google Shape;115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2008" y="1193636"/>
            <a:ext cx="167700" cy="16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0" name="Google Shape;1160;p78"/>
          <p:cNvGrpSpPr/>
          <p:nvPr/>
        </p:nvGrpSpPr>
        <p:grpSpPr>
          <a:xfrm>
            <a:off x="5654351" y="1999304"/>
            <a:ext cx="719400" cy="520800"/>
            <a:chOff x="1683488" y="2523613"/>
            <a:chExt cx="719400" cy="520800"/>
          </a:xfrm>
        </p:grpSpPr>
        <p:cxnSp>
          <p:nvCxnSpPr>
            <p:cNvPr id="1161" name="Google Shape;1161;p78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162" name="Google Shape;1162;p78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63" name="Google Shape;1163;p78"/>
          <p:cNvSpPr txBox="1"/>
          <p:nvPr/>
        </p:nvSpPr>
        <p:spPr>
          <a:xfrm>
            <a:off x="4068730" y="4405486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4" name="Google Shape;116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9964" y="1668544"/>
            <a:ext cx="158149" cy="15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5711" y="3173629"/>
            <a:ext cx="302250" cy="103021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78"/>
          <p:cNvSpPr/>
          <p:nvPr/>
        </p:nvSpPr>
        <p:spPr>
          <a:xfrm>
            <a:off x="4994549" y="41428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E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1167" name="Google Shape;1167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1388" y="2306388"/>
            <a:ext cx="167700" cy="16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8" name="Google Shape;1168;p78"/>
          <p:cNvCxnSpPr>
            <a:stCxn id="1154" idx="2"/>
            <a:endCxn id="1166" idx="0"/>
          </p:cNvCxnSpPr>
          <p:nvPr/>
        </p:nvCxnSpPr>
        <p:spPr>
          <a:xfrm>
            <a:off x="5666825" y="3023350"/>
            <a:ext cx="0" cy="1119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69" name="Google Shape;1169;p78"/>
          <p:cNvSpPr txBox="1"/>
          <p:nvPr/>
        </p:nvSpPr>
        <p:spPr>
          <a:xfrm>
            <a:off x="5665577" y="3499357"/>
            <a:ext cx="786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Protobufs/gRPC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70" name="Google Shape;1170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79187" y="3455150"/>
            <a:ext cx="336674" cy="25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1650" y="3943900"/>
            <a:ext cx="302253" cy="11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8"/>
          <p:cNvPicPr preferRelativeResize="0"/>
          <p:nvPr/>
        </p:nvPicPr>
        <p:blipFill rotWithShape="1">
          <a:blip r:embed="rId10">
            <a:alphaModFix/>
          </a:blip>
          <a:srcRect b="18536" l="30723" r="32102" t="16583"/>
          <a:stretch/>
        </p:blipFill>
        <p:spPr>
          <a:xfrm>
            <a:off x="5111650" y="2301504"/>
            <a:ext cx="167700" cy="164621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78"/>
          <p:cNvSpPr/>
          <p:nvPr/>
        </p:nvSpPr>
        <p:spPr>
          <a:xfrm>
            <a:off x="7354275" y="2529550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F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174" name="Google Shape;1174;p78"/>
          <p:cNvCxnSpPr>
            <a:stCxn id="1173" idx="1"/>
            <a:endCxn id="1154" idx="3"/>
          </p:cNvCxnSpPr>
          <p:nvPr/>
        </p:nvCxnSpPr>
        <p:spPr>
          <a:xfrm rot="10800000">
            <a:off x="6339075" y="2776450"/>
            <a:ext cx="10152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75" name="Google Shape;1175;p78"/>
          <p:cNvSpPr/>
          <p:nvPr/>
        </p:nvSpPr>
        <p:spPr>
          <a:xfrm>
            <a:off x="7354299" y="419157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Microservice G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1176" name="Google Shape;1176;p78"/>
          <p:cNvCxnSpPr>
            <a:stCxn id="1173" idx="2"/>
            <a:endCxn id="1177" idx="0"/>
          </p:cNvCxnSpPr>
          <p:nvPr/>
        </p:nvCxnSpPr>
        <p:spPr>
          <a:xfrm flipH="1" rot="-5400000">
            <a:off x="7806825" y="3243100"/>
            <a:ext cx="4401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8" name="Google Shape;1178;p78"/>
          <p:cNvCxnSpPr>
            <a:stCxn id="1177" idx="2"/>
            <a:endCxn id="1175" idx="0"/>
          </p:cNvCxnSpPr>
          <p:nvPr/>
        </p:nvCxnSpPr>
        <p:spPr>
          <a:xfrm flipH="1" rot="-5400000">
            <a:off x="7806838" y="3971187"/>
            <a:ext cx="4401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77" name="Google Shape;1177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2688" y="3463483"/>
            <a:ext cx="547800" cy="2879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9" name="Google Shape;1179;p78"/>
          <p:cNvCxnSpPr>
            <a:stCxn id="1153" idx="3"/>
            <a:endCxn id="1166" idx="1"/>
          </p:cNvCxnSpPr>
          <p:nvPr/>
        </p:nvCxnSpPr>
        <p:spPr>
          <a:xfrm>
            <a:off x="3862288" y="4388988"/>
            <a:ext cx="1132200" cy="9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0" name="Google Shape;1180;p78"/>
          <p:cNvSpPr txBox="1"/>
          <p:nvPr/>
        </p:nvSpPr>
        <p:spPr>
          <a:xfrm>
            <a:off x="8026577" y="3141445"/>
            <a:ext cx="786300" cy="1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Avro/tcp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81" name="Google Shape;1181;p78"/>
          <p:cNvSpPr txBox="1"/>
          <p:nvPr/>
        </p:nvSpPr>
        <p:spPr>
          <a:xfrm>
            <a:off x="576750" y="6278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What’s next for Pact?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Modern APIs</a:t>
            </a:r>
            <a:endParaRPr sz="2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6F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82" name="Google Shape;1182;p78"/>
          <p:cNvSpPr txBox="1"/>
          <p:nvPr/>
        </p:nvSpPr>
        <p:spPr>
          <a:xfrm>
            <a:off x="576750" y="1853025"/>
            <a:ext cx="3359700" cy="19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New Capabilities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Distributed systems are increasingly more complicated, and enterprises need a solution to polyglot integration technologies:</a:t>
            </a:r>
            <a:b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Real-time web apps (Websockets, GraphQL)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Event-based architectures (Kafka/Avro)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High-performance microservices with gRPC and Protobufs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Function-as-a-Service (e.g. lambda)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Legacy SOA apps with SOAP/XML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Cypress integration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Open Sans Light"/>
              <a:buChar char="-"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External APIs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1183" name="Google Shape;1183;p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71399" y="3943888"/>
            <a:ext cx="115725" cy="2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79"/>
          <p:cNvPicPr preferRelativeResize="0"/>
          <p:nvPr/>
        </p:nvPicPr>
        <p:blipFill rotWithShape="1">
          <a:blip r:embed="rId3">
            <a:alphaModFix/>
          </a:blip>
          <a:srcRect b="17537" l="20456" r="1375" t="1346"/>
          <a:stretch/>
        </p:blipFill>
        <p:spPr>
          <a:xfrm>
            <a:off x="2368050" y="0"/>
            <a:ext cx="6775951" cy="41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79"/>
          <p:cNvSpPr txBox="1"/>
          <p:nvPr/>
        </p:nvSpPr>
        <p:spPr>
          <a:xfrm>
            <a:off x="587448" y="643300"/>
            <a:ext cx="41616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0" name="Google Shape;1190;p79"/>
          <p:cNvSpPr txBox="1"/>
          <p:nvPr/>
        </p:nvSpPr>
        <p:spPr>
          <a:xfrm>
            <a:off x="572250" y="-2"/>
            <a:ext cx="4327200" cy="18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2DCBB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Team</a:t>
            </a:r>
            <a:endParaRPr sz="3000">
              <a:solidFill>
                <a:srgbClr val="2DCBB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1" name="Google Shape;1191;p79"/>
          <p:cNvSpPr txBox="1"/>
          <p:nvPr/>
        </p:nvSpPr>
        <p:spPr>
          <a:xfrm>
            <a:off x="587450" y="1175875"/>
            <a:ext cx="19896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Email: </a:t>
            </a:r>
            <a:r>
              <a:rPr lang="en" sz="1000" u="sng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4"/>
              </a:rPr>
              <a:t>hello@pactflow.io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Web: </a:t>
            </a:r>
            <a:r>
              <a:rPr lang="en" sz="1000" u="sng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5"/>
              </a:rPr>
              <a:t>pactflow.io</a:t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Twitter: </a:t>
            </a:r>
            <a:r>
              <a:rPr lang="en" sz="1000" u="sng">
                <a:solidFill>
                  <a:schemeClr val="accent5"/>
                </a:solidFill>
                <a:latin typeface="Open Sans Light"/>
                <a:ea typeface="Open Sans Light"/>
                <a:cs typeface="Open Sans Light"/>
                <a:sym typeface="Open Sans Light"/>
                <a:hlinkClick r:id="rId6"/>
              </a:rPr>
              <a:t>@pactflow </a:t>
            </a:r>
            <a:endParaRPr sz="11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192" name="Google Shape;1192;p79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1193" name="Google Shape;1193;p79"/>
            <p:cNvPicPr preferRelativeResize="0"/>
            <p:nvPr/>
          </p:nvPicPr>
          <p:blipFill rotWithShape="1">
            <a:blip r:embed="rId7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4" name="Google Shape;1194;p79"/>
            <p:cNvPicPr preferRelativeResize="0"/>
            <p:nvPr/>
          </p:nvPicPr>
          <p:blipFill rotWithShape="1">
            <a:blip r:embed="rId8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5" name="Google Shape;1195;p79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  <p:grpSp>
        <p:nvGrpSpPr>
          <p:cNvPr id="1196" name="Google Shape;1196;p79"/>
          <p:cNvGrpSpPr/>
          <p:nvPr/>
        </p:nvGrpSpPr>
        <p:grpSpPr>
          <a:xfrm>
            <a:off x="685800" y="1915575"/>
            <a:ext cx="3996075" cy="716100"/>
            <a:chOff x="803125" y="1910875"/>
            <a:chExt cx="3996075" cy="716100"/>
          </a:xfrm>
        </p:grpSpPr>
        <p:pic>
          <p:nvPicPr>
            <p:cNvPr id="1197" name="Google Shape;1197;p7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3125" y="1965063"/>
              <a:ext cx="581700" cy="58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8" name="Google Shape;1198;p79"/>
            <p:cNvSpPr txBox="1"/>
            <p:nvPr/>
          </p:nvSpPr>
          <p:spPr>
            <a:xfrm>
              <a:off x="1486000" y="1910875"/>
              <a:ext cx="33132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Matt Fellows - </a:t>
              </a:r>
              <a:r>
                <a:rPr b="1"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Founder +  JS/Go/Rust Maintainer</a:t>
              </a:r>
              <a:br>
                <a:rPr lang="en" sz="10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0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@matthewfellows</a:t>
              </a:r>
              <a:endParaRPr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mfellows@dius.com.au</a:t>
              </a:r>
              <a:endPara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99" name="Google Shape;1199;p79"/>
          <p:cNvSpPr txBox="1"/>
          <p:nvPr/>
        </p:nvSpPr>
        <p:spPr>
          <a:xfrm>
            <a:off x="1368675" y="2671600"/>
            <a:ext cx="47727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Beth Skurrie -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Founder + Ruby Maintainer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Pact Broker Creator</a:t>
            </a:r>
            <a:endParaRPr b="1"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@bethesque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bskurrie@dius.com.au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0" name="Google Shape;1200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5800" y="2725788"/>
            <a:ext cx="581699" cy="58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79"/>
          <p:cNvSpPr txBox="1"/>
          <p:nvPr/>
        </p:nvSpPr>
        <p:spPr>
          <a:xfrm>
            <a:off x="1368675" y="3427625"/>
            <a:ext cx="39660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Ron Holshausen - </a:t>
            </a:r>
            <a:r>
              <a:rPr b="1"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Founder + Pact JVM/Rust Maintainer</a:t>
            </a:r>
            <a:b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@uglyog</a:t>
            </a:r>
            <a:endParaRPr sz="10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rholshausen@dius.com.au</a:t>
            </a:r>
            <a:endParaRPr sz="1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2" name="Google Shape;1202;p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85800" y="3481813"/>
            <a:ext cx="581699" cy="5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/>
        </p:nvSpPr>
        <p:spPr>
          <a:xfrm>
            <a:off x="613025" y="382375"/>
            <a:ext cx="7053300" cy="40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In 2013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Pact 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(an Open Source tool) 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was created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to solve this problem. In 2019, we launched </a:t>
            </a:r>
            <a:r>
              <a:rPr b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Pactflow </a:t>
            </a:r>
            <a:r>
              <a:rPr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to enable organisations to do this </a:t>
            </a:r>
            <a:r>
              <a:rPr i="1" lang="en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at scale.</a:t>
            </a:r>
            <a:endParaRPr i="1" sz="18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00" y="316500"/>
            <a:ext cx="1316500" cy="22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4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PACTFLOW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205" name="Google Shape;205;p34"/>
          <p:cNvGrpSpPr/>
          <p:nvPr/>
        </p:nvGrpSpPr>
        <p:grpSpPr>
          <a:xfrm>
            <a:off x="7449675" y="4477450"/>
            <a:ext cx="1375000" cy="581696"/>
            <a:chOff x="793600" y="4482150"/>
            <a:chExt cx="1375000" cy="581696"/>
          </a:xfrm>
        </p:grpSpPr>
        <p:pic>
          <p:nvPicPr>
            <p:cNvPr id="206" name="Google Shape;206;p34"/>
            <p:cNvPicPr preferRelativeResize="0"/>
            <p:nvPr/>
          </p:nvPicPr>
          <p:blipFill rotWithShape="1">
            <a:blip r:embed="rId4">
              <a:alphaModFix/>
            </a:blip>
            <a:srcRect b="0" l="51883" r="0" t="0"/>
            <a:stretch/>
          </p:blipFill>
          <p:spPr>
            <a:xfrm>
              <a:off x="1487328" y="4709149"/>
              <a:ext cx="649437" cy="22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34"/>
            <p:cNvPicPr preferRelativeResize="0"/>
            <p:nvPr/>
          </p:nvPicPr>
          <p:blipFill rotWithShape="1">
            <a:blip r:embed="rId5">
              <a:alphaModFix/>
            </a:blip>
            <a:srcRect b="41490" l="17212" r="16737" t="40967"/>
            <a:stretch/>
          </p:blipFill>
          <p:spPr>
            <a:xfrm>
              <a:off x="793600" y="4482150"/>
              <a:ext cx="1375000" cy="221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34"/>
            <p:cNvSpPr txBox="1"/>
            <p:nvPr/>
          </p:nvSpPr>
          <p:spPr>
            <a:xfrm>
              <a:off x="893264" y="4704446"/>
              <a:ext cx="9906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Brought to you by</a:t>
              </a:r>
              <a:endParaRPr sz="5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5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PACTFLOW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677575" y="551600"/>
            <a:ext cx="71019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Journey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How we got here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16" name="Google Shape;216;p35"/>
          <p:cNvSpPr/>
          <p:nvPr/>
        </p:nvSpPr>
        <p:spPr>
          <a:xfrm rot="-984884">
            <a:off x="6677267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5"/>
          <p:cNvSpPr/>
          <p:nvPr/>
        </p:nvSpPr>
        <p:spPr>
          <a:xfrm flipH="1" rot="984884">
            <a:off x="5643653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5"/>
          <p:cNvSpPr/>
          <p:nvPr/>
        </p:nvSpPr>
        <p:spPr>
          <a:xfrm rot="-984884">
            <a:off x="4617004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/>
          <p:nvPr/>
        </p:nvSpPr>
        <p:spPr>
          <a:xfrm flipH="1" rot="984884">
            <a:off x="3586359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5"/>
          <p:cNvSpPr/>
          <p:nvPr/>
        </p:nvSpPr>
        <p:spPr>
          <a:xfrm rot="-984884">
            <a:off x="2563838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5"/>
          <p:cNvSpPr/>
          <p:nvPr/>
        </p:nvSpPr>
        <p:spPr>
          <a:xfrm flipH="1" rot="984884">
            <a:off x="1533182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/>
          <p:nvPr/>
        </p:nvSpPr>
        <p:spPr>
          <a:xfrm rot="-984884">
            <a:off x="510661" y="3108530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" name="Google Shape;223;p35"/>
          <p:cNvGrpSpPr/>
          <p:nvPr/>
        </p:nvGrpSpPr>
        <p:grpSpPr>
          <a:xfrm>
            <a:off x="1757915" y="3169338"/>
            <a:ext cx="1712860" cy="1230715"/>
            <a:chOff x="2114740" y="2543425"/>
            <a:chExt cx="1712860" cy="1230715"/>
          </a:xfrm>
        </p:grpSpPr>
        <p:sp>
          <p:nvSpPr>
            <p:cNvPr id="224" name="Google Shape;224;p35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2014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35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5"/>
            <p:cNvSpPr txBox="1"/>
            <p:nvPr/>
          </p:nvSpPr>
          <p:spPr>
            <a:xfrm>
              <a:off x="2159000" y="3107838"/>
              <a:ext cx="16686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Pact Open Sourced (Ruby, JVM), initial adoption. </a:t>
              </a:r>
              <a:r>
                <a:rPr b="1"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Microservices</a:t>
              </a: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becomes “a thing” 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35"/>
          <p:cNvGrpSpPr/>
          <p:nvPr/>
        </p:nvGrpSpPr>
        <p:grpSpPr>
          <a:xfrm>
            <a:off x="3808315" y="3169338"/>
            <a:ext cx="1712700" cy="1230715"/>
            <a:chOff x="4165140" y="2543425"/>
            <a:chExt cx="1712700" cy="1230715"/>
          </a:xfrm>
        </p:grpSpPr>
        <p:sp>
          <p:nvSpPr>
            <p:cNvPr id="230" name="Google Shape;230;p35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5"/>
            <p:cNvSpPr txBox="1"/>
            <p:nvPr/>
          </p:nvSpPr>
          <p:spPr>
            <a:xfrm>
              <a:off x="4531075" y="2737213"/>
              <a:ext cx="1087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Dec 2016 - 2018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5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MVP: Launch of the</a:t>
              </a: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“Hosted Pact Broker” - an early MVP of Pactflow. ~1000 signups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35"/>
          <p:cNvGrpSpPr/>
          <p:nvPr/>
        </p:nvGrpSpPr>
        <p:grpSpPr>
          <a:xfrm>
            <a:off x="720570" y="1847482"/>
            <a:ext cx="1712700" cy="1246754"/>
            <a:chOff x="1072790" y="1221570"/>
            <a:chExt cx="1712700" cy="1246754"/>
          </a:xfrm>
        </p:grpSpPr>
        <p:sp>
          <p:nvSpPr>
            <p:cNvPr id="236" name="Google Shape;236;p35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5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2013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35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5"/>
            <p:cNvSpPr txBox="1"/>
            <p:nvPr/>
          </p:nvSpPr>
          <p:spPr>
            <a:xfrm>
              <a:off x="1092995" y="1258763"/>
              <a:ext cx="1648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Pact created on a client project at realestate.com.au to </a:t>
              </a:r>
              <a:r>
                <a:rPr b="1"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solve problems testing microservices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35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35"/>
          <p:cNvGrpSpPr/>
          <p:nvPr/>
        </p:nvGrpSpPr>
        <p:grpSpPr>
          <a:xfrm>
            <a:off x="2766315" y="1847482"/>
            <a:ext cx="1712700" cy="1246754"/>
            <a:chOff x="3123140" y="1221570"/>
            <a:chExt cx="1712700" cy="1246754"/>
          </a:xfrm>
        </p:grpSpPr>
        <p:sp>
          <p:nvSpPr>
            <p:cNvPr id="242" name="Google Shape;242;p35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5"/>
            <p:cNvSpPr txBox="1"/>
            <p:nvPr/>
          </p:nvSpPr>
          <p:spPr>
            <a:xfrm>
              <a:off x="3430675" y="1986913"/>
              <a:ext cx="10878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2015 - 2016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5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Huge </a:t>
              </a: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growth in popularity</a:t>
              </a: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and language support (.NET, Go, JS, Python etc.)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247" name="Google Shape;247;p35"/>
          <p:cNvGrpSpPr/>
          <p:nvPr/>
        </p:nvGrpSpPr>
        <p:grpSpPr>
          <a:xfrm>
            <a:off x="4833870" y="1847482"/>
            <a:ext cx="1712700" cy="1246754"/>
            <a:chOff x="5201245" y="1221570"/>
            <a:chExt cx="1712700" cy="1246754"/>
          </a:xfrm>
        </p:grpSpPr>
        <p:sp>
          <p:nvSpPr>
            <p:cNvPr id="248" name="Google Shape;248;p35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5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5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🚀  Launch of </a:t>
              </a: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Pactflow</a:t>
              </a: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: a commercial project to solve </a:t>
              </a: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integration testing at scale</a:t>
              </a:r>
              <a:endParaRPr b="1"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253" name="Google Shape;253;p35"/>
          <p:cNvGrpSpPr/>
          <p:nvPr/>
        </p:nvGrpSpPr>
        <p:grpSpPr>
          <a:xfrm>
            <a:off x="5787000" y="3169338"/>
            <a:ext cx="1893900" cy="1230715"/>
            <a:chOff x="6211102" y="2543425"/>
            <a:chExt cx="1893900" cy="1230715"/>
          </a:xfrm>
        </p:grpSpPr>
        <p:sp>
          <p:nvSpPr>
            <p:cNvPr id="254" name="Google Shape;254;p35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134F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5"/>
            <p:cNvSpPr txBox="1"/>
            <p:nvPr/>
          </p:nvSpPr>
          <p:spPr>
            <a:xfrm>
              <a:off x="678281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2020+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5"/>
            <p:cNvSpPr txBox="1"/>
            <p:nvPr/>
          </p:nvSpPr>
          <p:spPr>
            <a:xfrm>
              <a:off x="6211102" y="3107838"/>
              <a:ext cx="18939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Goal: </a:t>
              </a: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Sustainable business 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&gt;1500 customers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Solving bigger problems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 Product + OSS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/>
        </p:nvSpPr>
        <p:spPr>
          <a:xfrm>
            <a:off x="219575" y="1853025"/>
            <a:ext cx="3526800" cy="2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Slow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Fragile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 data management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Test environment management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Coverage?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All-at-once painful deployments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Open Sans"/>
              <a:buChar char="-"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Teams wait on build queues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4026963" y="3560388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A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4026963" y="2538275"/>
            <a:ext cx="4491300" cy="493800"/>
          </a:xfrm>
          <a:prstGeom prst="rect">
            <a:avLst/>
          </a:prstGeom>
          <a:solidFill>
            <a:srgbClr val="38761D">
              <a:alpha val="47490"/>
            </a:srgbClr>
          </a:solidFill>
          <a:ln cap="flat" cmpd="sng" w="19050">
            <a:solidFill>
              <a:srgbClr val="38761D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API Gateway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7145413" y="3552875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B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975" y="1465438"/>
            <a:ext cx="691849" cy="55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6"/>
          <p:cNvCxnSpPr>
            <a:stCxn id="269" idx="2"/>
          </p:cNvCxnSpPr>
          <p:nvPr/>
        </p:nvCxnSpPr>
        <p:spPr>
          <a:xfrm>
            <a:off x="5003900" y="2017463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71" name="Google Shape;271;p36"/>
          <p:cNvSpPr txBox="1"/>
          <p:nvPr/>
        </p:nvSpPr>
        <p:spPr>
          <a:xfrm>
            <a:off x="5059988" y="2194022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72" name="Google Shape;272;p36"/>
          <p:cNvGrpSpPr/>
          <p:nvPr/>
        </p:nvGrpSpPr>
        <p:grpSpPr>
          <a:xfrm>
            <a:off x="4657984" y="3039590"/>
            <a:ext cx="719400" cy="520800"/>
            <a:chOff x="1683488" y="2523613"/>
            <a:chExt cx="719400" cy="520800"/>
          </a:xfrm>
        </p:grpSpPr>
        <p:cxnSp>
          <p:nvCxnSpPr>
            <p:cNvPr id="273" name="Google Shape;273;p36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74" name="Google Shape;274;p36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5" name="Google Shape;275;p36"/>
          <p:cNvGrpSpPr/>
          <p:nvPr/>
        </p:nvGrpSpPr>
        <p:grpSpPr>
          <a:xfrm>
            <a:off x="7770613" y="3030154"/>
            <a:ext cx="719400" cy="520800"/>
            <a:chOff x="1683488" y="2523613"/>
            <a:chExt cx="719400" cy="520800"/>
          </a:xfrm>
        </p:grpSpPr>
        <p:cxnSp>
          <p:nvCxnSpPr>
            <p:cNvPr id="276" name="Google Shape;276;p36"/>
            <p:cNvCxnSpPr/>
            <p:nvPr/>
          </p:nvCxnSpPr>
          <p:spPr>
            <a:xfrm>
              <a:off x="1716825" y="2523613"/>
              <a:ext cx="0" cy="5208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77" name="Google Shape;277;p36"/>
            <p:cNvSpPr txBox="1"/>
            <p:nvPr/>
          </p:nvSpPr>
          <p:spPr>
            <a:xfrm>
              <a:off x="1683488" y="2703947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78" name="Google Shape;278;p36"/>
          <p:cNvGrpSpPr/>
          <p:nvPr/>
        </p:nvGrpSpPr>
        <p:grpSpPr>
          <a:xfrm>
            <a:off x="5385663" y="3809050"/>
            <a:ext cx="1773900" cy="196009"/>
            <a:chOff x="984842" y="2166973"/>
            <a:chExt cx="1773900" cy="196009"/>
          </a:xfrm>
        </p:grpSpPr>
        <p:cxnSp>
          <p:nvCxnSpPr>
            <p:cNvPr id="279" name="Google Shape;279;p36"/>
            <p:cNvCxnSpPr/>
            <p:nvPr/>
          </p:nvCxnSpPr>
          <p:spPr>
            <a:xfrm>
              <a:off x="984842" y="2166973"/>
              <a:ext cx="1773900" cy="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280" name="Google Shape;280;p36"/>
            <p:cNvSpPr txBox="1"/>
            <p:nvPr/>
          </p:nvSpPr>
          <p:spPr>
            <a:xfrm>
              <a:off x="1512138" y="2195282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1" name="Google Shape;281;p36"/>
          <p:cNvSpPr/>
          <p:nvPr/>
        </p:nvSpPr>
        <p:spPr>
          <a:xfrm>
            <a:off x="7145413" y="4365963"/>
            <a:ext cx="1344600" cy="493800"/>
          </a:xfrm>
          <a:prstGeom prst="rect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Microservice C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4753759" y="4356599"/>
            <a:ext cx="7194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JSON/XML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83" name="Google Shape;283;p36"/>
          <p:cNvCxnSpPr>
            <a:stCxn id="266" idx="2"/>
            <a:endCxn id="284" idx="1"/>
          </p:cNvCxnSpPr>
          <p:nvPr/>
        </p:nvCxnSpPr>
        <p:spPr>
          <a:xfrm flipH="1" rot="-5400000">
            <a:off x="5080713" y="3672738"/>
            <a:ext cx="557700" cy="1320600"/>
          </a:xfrm>
          <a:prstGeom prst="bentConnector2">
            <a:avLst/>
          </a:prstGeom>
          <a:noFill/>
          <a:ln cap="flat" cmpd="sng" w="19050">
            <a:solidFill>
              <a:srgbClr val="666666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6"/>
          <p:cNvCxnSpPr>
            <a:stCxn id="284" idx="3"/>
            <a:endCxn id="281" idx="1"/>
          </p:cNvCxnSpPr>
          <p:nvPr/>
        </p:nvCxnSpPr>
        <p:spPr>
          <a:xfrm>
            <a:off x="6528550" y="4611818"/>
            <a:ext cx="616800" cy="9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564" y="3338323"/>
            <a:ext cx="158172" cy="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 rotWithShape="1">
          <a:blip r:embed="rId5">
            <a:alphaModFix/>
          </a:blip>
          <a:srcRect b="18536" l="30723" r="32102" t="16583"/>
          <a:stretch/>
        </p:blipFill>
        <p:spPr>
          <a:xfrm>
            <a:off x="4745575" y="1316675"/>
            <a:ext cx="115725" cy="1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8949" y="3316338"/>
            <a:ext cx="115725" cy="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8213" y="4194250"/>
            <a:ext cx="137201" cy="13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36"/>
          <p:cNvGrpSpPr/>
          <p:nvPr/>
        </p:nvGrpSpPr>
        <p:grpSpPr>
          <a:xfrm>
            <a:off x="6000250" y="4511318"/>
            <a:ext cx="547800" cy="201000"/>
            <a:chOff x="6076450" y="4513450"/>
            <a:chExt cx="547800" cy="201000"/>
          </a:xfrm>
        </p:grpSpPr>
        <p:sp>
          <p:nvSpPr>
            <p:cNvPr id="291" name="Google Shape;291;p36"/>
            <p:cNvSpPr/>
            <p:nvPr/>
          </p:nvSpPr>
          <p:spPr>
            <a:xfrm rot="-5400000">
              <a:off x="6268750" y="4332488"/>
              <a:ext cx="163200" cy="547800"/>
            </a:xfrm>
            <a:prstGeom prst="can">
              <a:avLst>
                <a:gd fmla="val 25000" name="adj"/>
              </a:avLst>
            </a:prstGeom>
            <a:solidFill>
              <a:srgbClr val="1155CC">
                <a:alpha val="50840"/>
              </a:srgbClr>
            </a:solidFill>
            <a:ln cap="flat" cmpd="sng" w="9525">
              <a:solidFill>
                <a:srgbClr val="00B6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6095950" y="4513450"/>
              <a:ext cx="5088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MQ</a:t>
              </a:r>
              <a:endParaRPr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292" name="Google Shape;292;p36"/>
          <p:cNvCxnSpPr>
            <a:stCxn id="293" idx="2"/>
          </p:cNvCxnSpPr>
          <p:nvPr/>
        </p:nvCxnSpPr>
        <p:spPr>
          <a:xfrm>
            <a:off x="7424700" y="2013350"/>
            <a:ext cx="0" cy="520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4" name="Google Shape;294;p36"/>
          <p:cNvSpPr txBox="1"/>
          <p:nvPr/>
        </p:nvSpPr>
        <p:spPr>
          <a:xfrm>
            <a:off x="6586275" y="2189900"/>
            <a:ext cx="793800" cy="1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JSON/HTTP</a:t>
            </a:r>
            <a:endParaRPr sz="6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5" name="Google Shape;29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4025" y="1198476"/>
            <a:ext cx="421990" cy="31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6763" y="1148809"/>
            <a:ext cx="368600" cy="3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74000" y="1496675"/>
            <a:ext cx="301410" cy="5208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>
            <a:off x="4983550" y="843000"/>
            <a:ext cx="30300" cy="6480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7225" y="502575"/>
            <a:ext cx="255900" cy="2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6"/>
          <p:cNvSpPr/>
          <p:nvPr/>
        </p:nvSpPr>
        <p:spPr>
          <a:xfrm>
            <a:off x="4822925" y="1971275"/>
            <a:ext cx="30300" cy="5670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4822925" y="2537050"/>
            <a:ext cx="30300" cy="14373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 rot="1198986">
            <a:off x="4907426" y="1475002"/>
            <a:ext cx="28091" cy="513545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 flipH="1" rot="5400000">
            <a:off x="6772400" y="2085575"/>
            <a:ext cx="28200" cy="31743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 rot="5400000">
            <a:off x="6189050" y="2608000"/>
            <a:ext cx="30300" cy="27030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>
            <a:off x="5169200" y="843600"/>
            <a:ext cx="30300" cy="28431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7525400" y="3974650"/>
            <a:ext cx="30300" cy="5079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"/>
          <p:cNvSpPr/>
          <p:nvPr/>
        </p:nvSpPr>
        <p:spPr>
          <a:xfrm flipH="1" rot="5400000">
            <a:off x="7950525" y="4059400"/>
            <a:ext cx="28200" cy="8181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/>
          <p:nvPr/>
        </p:nvSpPr>
        <p:spPr>
          <a:xfrm>
            <a:off x="8373650" y="3658625"/>
            <a:ext cx="30300" cy="823800"/>
          </a:xfrm>
          <a:prstGeom prst="rect">
            <a:avLst/>
          </a:prstGeom>
          <a:solidFill>
            <a:srgbClr val="FF00FF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36"/>
          <p:cNvGrpSpPr/>
          <p:nvPr/>
        </p:nvGrpSpPr>
        <p:grpSpPr>
          <a:xfrm>
            <a:off x="7817713" y="4046675"/>
            <a:ext cx="771576" cy="319200"/>
            <a:chOff x="1763913" y="2724034"/>
            <a:chExt cx="771576" cy="319200"/>
          </a:xfrm>
        </p:grpSpPr>
        <p:cxnSp>
          <p:nvCxnSpPr>
            <p:cNvPr id="310" name="Google Shape;310;p36"/>
            <p:cNvCxnSpPr>
              <a:stCxn id="268" idx="2"/>
              <a:endCxn id="281" idx="0"/>
            </p:cNvCxnSpPr>
            <p:nvPr/>
          </p:nvCxnSpPr>
          <p:spPr>
            <a:xfrm>
              <a:off x="1763913" y="2724034"/>
              <a:ext cx="0" cy="319200"/>
            </a:xfrm>
            <a:prstGeom prst="straightConnector1">
              <a:avLst/>
            </a:prstGeom>
            <a:noFill/>
            <a:ln cap="flat" cmpd="sng" w="19050">
              <a:solidFill>
                <a:srgbClr val="666666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311" name="Google Shape;311;p36"/>
            <p:cNvSpPr txBox="1"/>
            <p:nvPr/>
          </p:nvSpPr>
          <p:spPr>
            <a:xfrm>
              <a:off x="1816088" y="2800360"/>
              <a:ext cx="719400" cy="16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rgbClr val="999999"/>
                  </a:solidFill>
                  <a:latin typeface="Open Sans"/>
                  <a:ea typeface="Open Sans"/>
                  <a:cs typeface="Open Sans"/>
                  <a:sym typeface="Open Sans"/>
                </a:rPr>
                <a:t>JSON/HTTP</a:t>
              </a:r>
              <a:endParaRPr sz="6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12" name="Google Shape;312;p36"/>
          <p:cNvSpPr/>
          <p:nvPr/>
        </p:nvSpPr>
        <p:spPr>
          <a:xfrm>
            <a:off x="4972694" y="843600"/>
            <a:ext cx="64200" cy="23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>
              <a:alpha val="74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576750" y="6278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old way...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576750" y="1085000"/>
            <a:ext cx="42684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DCBB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Why this is hard</a:t>
            </a:r>
            <a:endParaRPr sz="24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315" name="Google Shape;315;p36"/>
          <p:cNvSpPr/>
          <p:nvPr/>
        </p:nvSpPr>
        <p:spPr>
          <a:xfrm rot="10800000">
            <a:off x="5152244" y="829313"/>
            <a:ext cx="64200" cy="231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FF">
              <a:alpha val="74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36"/>
          <p:cNvGrpSpPr/>
          <p:nvPr/>
        </p:nvGrpSpPr>
        <p:grpSpPr>
          <a:xfrm>
            <a:off x="771525" y="4051794"/>
            <a:ext cx="1993050" cy="311658"/>
            <a:chOff x="1447800" y="4312619"/>
            <a:chExt cx="1993050" cy="311658"/>
          </a:xfrm>
        </p:grpSpPr>
        <p:grpSp>
          <p:nvGrpSpPr>
            <p:cNvPr id="317" name="Google Shape;317;p36"/>
            <p:cNvGrpSpPr/>
            <p:nvPr/>
          </p:nvGrpSpPr>
          <p:grpSpPr>
            <a:xfrm>
              <a:off x="1447800" y="4312619"/>
              <a:ext cx="1993050" cy="311658"/>
              <a:chOff x="1457325" y="3419169"/>
              <a:chExt cx="1993050" cy="311658"/>
            </a:xfrm>
          </p:grpSpPr>
          <p:grpSp>
            <p:nvGrpSpPr>
              <p:cNvPr id="318" name="Google Shape;318;p36"/>
              <p:cNvGrpSpPr/>
              <p:nvPr/>
            </p:nvGrpSpPr>
            <p:grpSpPr>
              <a:xfrm>
                <a:off x="1457325" y="3424250"/>
                <a:ext cx="1529850" cy="301500"/>
                <a:chOff x="1076325" y="3481400"/>
                <a:chExt cx="1529850" cy="301500"/>
              </a:xfrm>
            </p:grpSpPr>
            <p:sp>
              <p:nvSpPr>
                <p:cNvPr id="319" name="Google Shape;319;p36"/>
                <p:cNvSpPr/>
                <p:nvPr/>
              </p:nvSpPr>
              <p:spPr>
                <a:xfrm>
                  <a:off x="1076325" y="3481400"/>
                  <a:ext cx="447600" cy="301500"/>
                </a:xfrm>
                <a:prstGeom prst="rect">
                  <a:avLst/>
                </a:prstGeom>
                <a:solidFill>
                  <a:srgbClr val="9900FF">
                    <a:alpha val="8939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800"/>
                </a:p>
              </p:txBody>
            </p:sp>
            <p:sp>
              <p:nvSpPr>
                <p:cNvPr id="320" name="Google Shape;320;p36"/>
                <p:cNvSpPr/>
                <p:nvPr/>
              </p:nvSpPr>
              <p:spPr>
                <a:xfrm>
                  <a:off x="1604025" y="3481400"/>
                  <a:ext cx="301500" cy="301500"/>
                </a:xfrm>
                <a:prstGeom prst="rect">
                  <a:avLst/>
                </a:prstGeom>
                <a:solidFill>
                  <a:srgbClr val="9900FF">
                    <a:alpha val="7542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aseline="-25000" sz="600"/>
                </a:p>
              </p:txBody>
            </p:sp>
            <p:sp>
              <p:nvSpPr>
                <p:cNvPr id="321" name="Google Shape;321;p36"/>
                <p:cNvSpPr/>
                <p:nvPr/>
              </p:nvSpPr>
              <p:spPr>
                <a:xfrm>
                  <a:off x="1985625" y="3481400"/>
                  <a:ext cx="199200" cy="301500"/>
                </a:xfrm>
                <a:prstGeom prst="rect">
                  <a:avLst/>
                </a:prstGeom>
                <a:solidFill>
                  <a:srgbClr val="9900FF">
                    <a:alpha val="63129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6"/>
                <p:cNvSpPr/>
                <p:nvPr/>
              </p:nvSpPr>
              <p:spPr>
                <a:xfrm>
                  <a:off x="2238000" y="3481400"/>
                  <a:ext cx="199200" cy="301500"/>
                </a:xfrm>
                <a:prstGeom prst="rect">
                  <a:avLst/>
                </a:prstGeom>
                <a:solidFill>
                  <a:srgbClr val="9900FF">
                    <a:alpha val="4916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6"/>
                <p:cNvSpPr/>
                <p:nvPr/>
              </p:nvSpPr>
              <p:spPr>
                <a:xfrm>
                  <a:off x="2490375" y="3481400"/>
                  <a:ext cx="115800" cy="301500"/>
                </a:xfrm>
                <a:prstGeom prst="rect">
                  <a:avLst/>
                </a:prstGeom>
                <a:solidFill>
                  <a:srgbClr val="9900FF">
                    <a:alpha val="40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324" name="Google Shape;324;p36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3028375" y="3419169"/>
                <a:ext cx="422000" cy="3116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5" name="Google Shape;325;p36"/>
            <p:cNvSpPr txBox="1"/>
            <p:nvPr/>
          </p:nvSpPr>
          <p:spPr>
            <a:xfrm>
              <a:off x="1447800" y="4362550"/>
              <a:ext cx="4428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#1</a:t>
              </a:r>
              <a:endParaRPr sz="500"/>
            </a:p>
          </p:txBody>
        </p:sp>
        <p:sp>
          <p:nvSpPr>
            <p:cNvPr id="326" name="Google Shape;326;p36"/>
            <p:cNvSpPr txBox="1"/>
            <p:nvPr/>
          </p:nvSpPr>
          <p:spPr>
            <a:xfrm>
              <a:off x="2000250" y="4362550"/>
              <a:ext cx="2559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#2</a:t>
              </a:r>
              <a:endParaRPr sz="500"/>
            </a:p>
          </p:txBody>
        </p:sp>
        <p:sp>
          <p:nvSpPr>
            <p:cNvPr id="327" name="Google Shape;327;p36"/>
            <p:cNvSpPr txBox="1"/>
            <p:nvPr/>
          </p:nvSpPr>
          <p:spPr>
            <a:xfrm>
              <a:off x="2327100" y="4362550"/>
              <a:ext cx="2559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#3</a:t>
              </a:r>
              <a:endParaRPr sz="500"/>
            </a:p>
          </p:txBody>
        </p:sp>
        <p:sp>
          <p:nvSpPr>
            <p:cNvPr id="328" name="Google Shape;328;p36"/>
            <p:cNvSpPr txBox="1"/>
            <p:nvPr/>
          </p:nvSpPr>
          <p:spPr>
            <a:xfrm>
              <a:off x="2583000" y="4362550"/>
              <a:ext cx="2559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#4</a:t>
              </a:r>
              <a:endParaRPr sz="500"/>
            </a:p>
          </p:txBody>
        </p:sp>
        <p:sp>
          <p:nvSpPr>
            <p:cNvPr id="329" name="Google Shape;329;p36"/>
            <p:cNvSpPr txBox="1"/>
            <p:nvPr/>
          </p:nvSpPr>
          <p:spPr>
            <a:xfrm>
              <a:off x="2786050" y="4362550"/>
              <a:ext cx="255900" cy="2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/>
                <a:t>#5</a:t>
              </a:r>
              <a:endParaRPr sz="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/>
          <p:nvPr/>
        </p:nvSpPr>
        <p:spPr>
          <a:xfrm>
            <a:off x="0" y="-3"/>
            <a:ext cx="9144000" cy="3165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7"/>
          <p:cNvSpPr txBox="1"/>
          <p:nvPr/>
        </p:nvSpPr>
        <p:spPr>
          <a:xfrm>
            <a:off x="36850" y="30425"/>
            <a:ext cx="8072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HOW WE TEST MICROSERVICES NOW</a:t>
            </a:r>
            <a:endParaRPr sz="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>
            <a:off x="757252" y="1200125"/>
            <a:ext cx="6596492" cy="3167100"/>
            <a:chOff x="1243027" y="1200150"/>
            <a:chExt cx="6596492" cy="3167100"/>
          </a:xfrm>
        </p:grpSpPr>
        <p:sp>
          <p:nvSpPr>
            <p:cNvPr id="337" name="Google Shape;337;p37"/>
            <p:cNvSpPr/>
            <p:nvPr/>
          </p:nvSpPr>
          <p:spPr>
            <a:xfrm>
              <a:off x="1243027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2442385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3641743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4841102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6040460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7239818" y="1200150"/>
              <a:ext cx="599700" cy="3167100"/>
            </a:xfrm>
            <a:prstGeom prst="rect">
              <a:avLst/>
            </a:prstGeom>
            <a:solidFill>
              <a:srgbClr val="CCCCCC">
                <a:alpha val="1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3" name="Google Shape;343;p37"/>
          <p:cNvGrpSpPr/>
          <p:nvPr/>
        </p:nvGrpSpPr>
        <p:grpSpPr>
          <a:xfrm>
            <a:off x="1356931" y="1200150"/>
            <a:ext cx="6596492" cy="3167100"/>
            <a:chOff x="1842706" y="1200150"/>
            <a:chExt cx="6596492" cy="3167100"/>
          </a:xfrm>
        </p:grpSpPr>
        <p:sp>
          <p:nvSpPr>
            <p:cNvPr id="344" name="Google Shape;344;p37"/>
            <p:cNvSpPr/>
            <p:nvPr/>
          </p:nvSpPr>
          <p:spPr>
            <a:xfrm>
              <a:off x="1842706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042064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4241423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5440781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>
              <a:off x="6640139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>
              <a:off x="7839498" y="1200150"/>
              <a:ext cx="599700" cy="3167100"/>
            </a:xfrm>
            <a:prstGeom prst="rect">
              <a:avLst/>
            </a:prstGeom>
            <a:solidFill>
              <a:srgbClr val="CCCCCC">
                <a:alpha val="1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37"/>
          <p:cNvSpPr txBox="1"/>
          <p:nvPr/>
        </p:nvSpPr>
        <p:spPr>
          <a:xfrm>
            <a:off x="605152" y="339200"/>
            <a:ext cx="39573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Scaling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1" name="Google Shape;351;p37"/>
          <p:cNvCxnSpPr/>
          <p:nvPr/>
        </p:nvCxnSpPr>
        <p:spPr>
          <a:xfrm>
            <a:off x="762000" y="1204925"/>
            <a:ext cx="0" cy="3152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7"/>
          <p:cNvCxnSpPr/>
          <p:nvPr/>
        </p:nvCxnSpPr>
        <p:spPr>
          <a:xfrm>
            <a:off x="757250" y="4367225"/>
            <a:ext cx="72105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37"/>
          <p:cNvSpPr txBox="1"/>
          <p:nvPr/>
        </p:nvSpPr>
        <p:spPr>
          <a:xfrm>
            <a:off x="94975" y="2474088"/>
            <a:ext cx="685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Cost / Complexity / Time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3833927" y="4552975"/>
            <a:ext cx="1642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Number teams / components</a:t>
            </a:r>
            <a:endParaRPr sz="7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5" name="Google Shape;355;p37"/>
          <p:cNvCxnSpPr>
            <a:endCxn id="356" idx="2"/>
          </p:cNvCxnSpPr>
          <p:nvPr/>
        </p:nvCxnSpPr>
        <p:spPr>
          <a:xfrm rot="10800000">
            <a:off x="3068825" y="1873488"/>
            <a:ext cx="0" cy="20319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dot"/>
            <a:round/>
            <a:headEnd len="med" w="med" type="oval"/>
            <a:tailEnd len="med" w="med" type="none"/>
          </a:ln>
        </p:spPr>
      </p:cxnSp>
      <p:cxnSp>
        <p:nvCxnSpPr>
          <p:cNvPr id="357" name="Google Shape;357;p37"/>
          <p:cNvCxnSpPr/>
          <p:nvPr/>
        </p:nvCxnSpPr>
        <p:spPr>
          <a:xfrm rot="10800000">
            <a:off x="4357950" y="2624000"/>
            <a:ext cx="0" cy="97170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dot"/>
            <a:round/>
            <a:headEnd len="med" w="med" type="oval"/>
            <a:tailEnd len="med" w="med" type="none"/>
          </a:ln>
        </p:spPr>
      </p:cxnSp>
      <p:cxnSp>
        <p:nvCxnSpPr>
          <p:cNvPr id="358" name="Google Shape;358;p37"/>
          <p:cNvCxnSpPr>
            <a:endCxn id="359" idx="2"/>
          </p:cNvCxnSpPr>
          <p:nvPr/>
        </p:nvCxnSpPr>
        <p:spPr>
          <a:xfrm rot="10800000">
            <a:off x="5898700" y="1873488"/>
            <a:ext cx="0" cy="12174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dot"/>
            <a:round/>
            <a:headEnd len="med" w="med" type="oval"/>
            <a:tailEnd len="med" w="med" type="none"/>
          </a:ln>
        </p:spPr>
      </p:cxnSp>
      <p:sp>
        <p:nvSpPr>
          <p:cNvPr id="359" name="Google Shape;359;p37"/>
          <p:cNvSpPr/>
          <p:nvPr/>
        </p:nvSpPr>
        <p:spPr>
          <a:xfrm>
            <a:off x="5305750" y="1502688"/>
            <a:ext cx="1185900" cy="370800"/>
          </a:xfrm>
          <a:prstGeom prst="rect">
            <a:avLst/>
          </a:prstGeom>
          <a:solidFill>
            <a:srgbClr val="B9C3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 time</a:t>
            </a:r>
            <a:endParaRPr sz="700">
              <a:solidFill>
                <a:srgbClr val="FFFFFF"/>
              </a:solidFill>
            </a:endParaRPr>
          </a:p>
        </p:txBody>
      </p:sp>
      <p:cxnSp>
        <p:nvCxnSpPr>
          <p:cNvPr id="360" name="Google Shape;360;p37"/>
          <p:cNvCxnSpPr/>
          <p:nvPr/>
        </p:nvCxnSpPr>
        <p:spPr>
          <a:xfrm flipH="1" rot="10800000">
            <a:off x="761925" y="3795863"/>
            <a:ext cx="7182000" cy="576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1" name="Google Shape;361;p37"/>
          <p:cNvSpPr/>
          <p:nvPr/>
        </p:nvSpPr>
        <p:spPr>
          <a:xfrm>
            <a:off x="7116425" y="2595875"/>
            <a:ext cx="1327500" cy="3708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# Environments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62" name="Google Shape;362;p37"/>
          <p:cNvSpPr/>
          <p:nvPr/>
        </p:nvSpPr>
        <p:spPr>
          <a:xfrm>
            <a:off x="3764988" y="2366750"/>
            <a:ext cx="1185900" cy="370800"/>
          </a:xfrm>
          <a:prstGeom prst="rect">
            <a:avLst/>
          </a:prstGeom>
          <a:solidFill>
            <a:srgbClr val="2DCB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Risk associated with change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762000" y="1200150"/>
            <a:ext cx="6791325" cy="3147975"/>
          </a:xfrm>
          <a:custGeom>
            <a:rect b="b" l="l" r="r" t="t"/>
            <a:pathLst>
              <a:path extrusionOk="0" h="125919" w="271653">
                <a:moveTo>
                  <a:pt x="0" y="125919"/>
                </a:moveTo>
                <a:cubicBezTo>
                  <a:pt x="14256" y="123570"/>
                  <a:pt x="56357" y="118809"/>
                  <a:pt x="85535" y="111824"/>
                </a:cubicBezTo>
                <a:cubicBezTo>
                  <a:pt x="114713" y="104839"/>
                  <a:pt x="149065" y="96076"/>
                  <a:pt x="175070" y="84011"/>
                </a:cubicBezTo>
                <a:cubicBezTo>
                  <a:pt x="201075" y="71946"/>
                  <a:pt x="225468" y="53436"/>
                  <a:pt x="241565" y="39434"/>
                </a:cubicBezTo>
                <a:cubicBezTo>
                  <a:pt x="257662" y="25432"/>
                  <a:pt x="266638" y="6572"/>
                  <a:pt x="271653" y="0"/>
                </a:cubicBezTo>
              </a:path>
            </a:pathLst>
          </a:custGeom>
          <a:noFill/>
          <a:ln cap="flat" cmpd="sng" w="19050">
            <a:solidFill>
              <a:srgbClr val="3DC5EC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64" name="Google Shape;364;p37"/>
          <p:cNvCxnSpPr/>
          <p:nvPr/>
        </p:nvCxnSpPr>
        <p:spPr>
          <a:xfrm flipH="1" rot="10800000">
            <a:off x="762000" y="3395675"/>
            <a:ext cx="7196100" cy="952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5" name="Google Shape;365;p37"/>
          <p:cNvSpPr/>
          <p:nvPr/>
        </p:nvSpPr>
        <p:spPr>
          <a:xfrm>
            <a:off x="781050" y="1204925"/>
            <a:ext cx="7077075" cy="3143250"/>
          </a:xfrm>
          <a:custGeom>
            <a:rect b="b" l="l" r="r" t="t"/>
            <a:pathLst>
              <a:path extrusionOk="0" h="125730" w="283083">
                <a:moveTo>
                  <a:pt x="0" y="125730"/>
                </a:moveTo>
                <a:cubicBezTo>
                  <a:pt x="13145" y="123730"/>
                  <a:pt x="47752" y="120554"/>
                  <a:pt x="78867" y="113728"/>
                </a:cubicBezTo>
                <a:cubicBezTo>
                  <a:pt x="109982" y="106902"/>
                  <a:pt x="158941" y="96424"/>
                  <a:pt x="186690" y="84772"/>
                </a:cubicBezTo>
                <a:cubicBezTo>
                  <a:pt x="214440" y="73120"/>
                  <a:pt x="229299" y="57944"/>
                  <a:pt x="245364" y="43815"/>
                </a:cubicBezTo>
                <a:cubicBezTo>
                  <a:pt x="261430" y="29686"/>
                  <a:pt x="276797" y="7303"/>
                  <a:pt x="283083" y="0"/>
                </a:cubicBezTo>
              </a:path>
            </a:pathLst>
          </a:custGeom>
          <a:noFill/>
          <a:ln cap="flat" cmpd="sng" w="19050">
            <a:solidFill>
              <a:srgbClr val="B9C353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6" name="Google Shape;366;p37"/>
          <p:cNvSpPr txBox="1"/>
          <p:nvPr/>
        </p:nvSpPr>
        <p:spPr>
          <a:xfrm>
            <a:off x="7996525" y="3201400"/>
            <a:ext cx="11475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Teams + Components</a:t>
            </a:r>
            <a:endParaRPr b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Linear increase in teams and components results in exponential increase in other factors</a:t>
            </a:r>
            <a:endParaRPr sz="600">
              <a:solidFill>
                <a:srgbClr val="FFFFFF"/>
              </a:solidFill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2405075" y="1502688"/>
            <a:ext cx="1327500" cy="3708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Developer idle time (queues)</a:t>
            </a:r>
            <a:endParaRPr sz="700">
              <a:solidFill>
                <a:srgbClr val="FFFFFF"/>
              </a:solidFill>
            </a:endParaRPr>
          </a:p>
        </p:txBody>
      </p:sp>
      <p:sp>
        <p:nvSpPr>
          <p:cNvPr id="367" name="Google Shape;367;p37"/>
          <p:cNvSpPr/>
          <p:nvPr/>
        </p:nvSpPr>
        <p:spPr>
          <a:xfrm>
            <a:off x="814400" y="1676400"/>
            <a:ext cx="7143750" cy="2681300"/>
          </a:xfrm>
          <a:custGeom>
            <a:rect b="b" l="l" r="r" t="t"/>
            <a:pathLst>
              <a:path extrusionOk="0" h="107252" w="285750">
                <a:moveTo>
                  <a:pt x="0" y="107252"/>
                </a:moveTo>
                <a:cubicBezTo>
                  <a:pt x="17399" y="104680"/>
                  <a:pt x="72866" y="98393"/>
                  <a:pt x="104394" y="91821"/>
                </a:cubicBezTo>
                <a:cubicBezTo>
                  <a:pt x="135922" y="85249"/>
                  <a:pt x="164877" y="77946"/>
                  <a:pt x="189166" y="67818"/>
                </a:cubicBezTo>
                <a:cubicBezTo>
                  <a:pt x="213455" y="57690"/>
                  <a:pt x="234029" y="42355"/>
                  <a:pt x="250126" y="31052"/>
                </a:cubicBezTo>
                <a:cubicBezTo>
                  <a:pt x="266223" y="19749"/>
                  <a:pt x="279813" y="5175"/>
                  <a:pt x="285750" y="0"/>
                </a:cubicBezTo>
              </a:path>
            </a:pathLst>
          </a:cu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Google Shape;368;p37"/>
          <p:cNvSpPr/>
          <p:nvPr/>
        </p:nvSpPr>
        <p:spPr>
          <a:xfrm>
            <a:off x="809625" y="1200150"/>
            <a:ext cx="6424625" cy="3157550"/>
          </a:xfrm>
          <a:custGeom>
            <a:rect b="b" l="l" r="r" t="t"/>
            <a:pathLst>
              <a:path extrusionOk="0" h="126302" w="256985">
                <a:moveTo>
                  <a:pt x="0" y="126302"/>
                </a:moveTo>
                <a:cubicBezTo>
                  <a:pt x="15558" y="122810"/>
                  <a:pt x="67405" y="112681"/>
                  <a:pt x="93345" y="105347"/>
                </a:cubicBezTo>
                <a:cubicBezTo>
                  <a:pt x="119285" y="98013"/>
                  <a:pt x="133160" y="94107"/>
                  <a:pt x="155639" y="82296"/>
                </a:cubicBezTo>
                <a:cubicBezTo>
                  <a:pt x="178118" y="70485"/>
                  <a:pt x="211328" y="48197"/>
                  <a:pt x="228219" y="34481"/>
                </a:cubicBezTo>
                <a:cubicBezTo>
                  <a:pt x="245110" y="20765"/>
                  <a:pt x="252191" y="5747"/>
                  <a:pt x="256985" y="0"/>
                </a:cubicBezTo>
              </a:path>
            </a:pathLst>
          </a:cu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69" name="Google Shape;369;p37"/>
          <p:cNvCxnSpPr>
            <a:stCxn id="361" idx="0"/>
          </p:cNvCxnSpPr>
          <p:nvPr/>
        </p:nvCxnSpPr>
        <p:spPr>
          <a:xfrm rot="10800000">
            <a:off x="7780175" y="1828775"/>
            <a:ext cx="0" cy="7671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dot"/>
            <a:round/>
            <a:headEnd len="med" w="med" type="oval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